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60" r:id="rId4"/>
    <p:sldId id="264" r:id="rId5"/>
    <p:sldId id="268" r:id="rId6"/>
    <p:sldId id="261" r:id="rId7"/>
    <p:sldId id="266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7280F0-F0FE-8B17-986D-0A3F26F7EBF2}" name="Luis Alberto Portilla López" initials="LP" userId="S::A00829935@tec.mx::f39e979a-acf5-4d3e-876d-ff7c8a88242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C26"/>
    <a:srgbClr val="031C25"/>
    <a:srgbClr val="021C27"/>
    <a:srgbClr val="0F88BC"/>
    <a:srgbClr val="010E13"/>
    <a:srgbClr val="021C25"/>
    <a:srgbClr val="031C27"/>
    <a:srgbClr val="04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2"/>
    <p:restoredTop sz="94623"/>
  </p:normalViewPr>
  <p:slideViewPr>
    <p:cSldViewPr snapToGrid="0">
      <p:cViewPr varScale="1">
        <p:scale>
          <a:sx n="117" d="100"/>
          <a:sy n="117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5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5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14FCE-309B-42DD-A3EB-3C31C21915C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E0C4E-FEE1-4F36-9D63-4A10414982EE}">
      <dgm:prSet custT="1"/>
      <dgm:spPr/>
      <dgm:t>
        <a:bodyPr/>
        <a:lstStyle/>
        <a:p>
          <a:r>
            <a:rPr lang="en-US" sz="2400" dirty="0"/>
            <a:t>Commercialization and Real-World Applications:</a:t>
          </a:r>
        </a:p>
      </dgm:t>
    </dgm:pt>
    <dgm:pt modelId="{0A5353BA-7582-48B9-997D-8E9AC0D78ADE}" type="parTrans" cxnId="{DC35CD99-8770-4C9B-A433-D5C07AF77C91}">
      <dgm:prSet/>
      <dgm:spPr/>
      <dgm:t>
        <a:bodyPr/>
        <a:lstStyle/>
        <a:p>
          <a:endParaRPr lang="en-US"/>
        </a:p>
      </dgm:t>
    </dgm:pt>
    <dgm:pt modelId="{8A350F93-F61E-471C-8E9E-D33A9B0B525B}" type="sibTrans" cxnId="{DC35CD99-8770-4C9B-A433-D5C07AF77C9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0126C33-891E-42DF-8C0E-21CD3F057C6A}">
      <dgm:prSet custT="1"/>
      <dgm:spPr/>
      <dgm:t>
        <a:bodyPr/>
        <a:lstStyle/>
        <a:p>
          <a:r>
            <a:rPr lang="en-US" sz="2400" dirty="0"/>
            <a:t>Current Challenges:</a:t>
          </a:r>
        </a:p>
      </dgm:t>
    </dgm:pt>
    <dgm:pt modelId="{3A2A275D-69DF-47F0-A8FB-072E9C8ADF9A}" type="parTrans" cxnId="{9FF7B85F-0D95-43BE-862F-801307E2461F}">
      <dgm:prSet/>
      <dgm:spPr/>
      <dgm:t>
        <a:bodyPr/>
        <a:lstStyle/>
        <a:p>
          <a:endParaRPr lang="en-US"/>
        </a:p>
      </dgm:t>
    </dgm:pt>
    <dgm:pt modelId="{74AD2CC6-41BE-437D-B236-640C6043CE84}" type="sibTrans" cxnId="{9FF7B85F-0D95-43BE-862F-801307E2461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19DB76B-D5DE-42B5-8C0A-D0DB6F122A6A}">
      <dgm:prSet custT="1"/>
      <dgm:spPr/>
      <dgm:t>
        <a:bodyPr/>
        <a:lstStyle/>
        <a:p>
          <a:r>
            <a:rPr lang="en-US" sz="2400" dirty="0"/>
            <a:t>Survey Relevance:</a:t>
          </a:r>
          <a:br>
            <a:rPr lang="en-US" sz="2400" dirty="0"/>
          </a:br>
          <a:br>
            <a:rPr lang="en-US" sz="2400" dirty="0"/>
          </a:br>
          <a:endParaRPr lang="en-US" sz="2400" dirty="0"/>
        </a:p>
      </dgm:t>
    </dgm:pt>
    <dgm:pt modelId="{3560C750-41F7-4890-8DD7-2B00830CEA2A}" type="parTrans" cxnId="{C1153153-8F28-4318-B554-13A9C5F01F35}">
      <dgm:prSet/>
      <dgm:spPr/>
      <dgm:t>
        <a:bodyPr/>
        <a:lstStyle/>
        <a:p>
          <a:endParaRPr lang="en-US"/>
        </a:p>
      </dgm:t>
    </dgm:pt>
    <dgm:pt modelId="{A22C9514-A60E-4BDE-B288-869473FBDAC0}" type="sibTrans" cxnId="{C1153153-8F28-4318-B554-13A9C5F01F35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ED2845D0-0B47-7B4C-9503-6E1ED842A499}" type="pres">
      <dgm:prSet presAssocID="{67014FCE-309B-42DD-A3EB-3C31C21915CC}" presName="Name0" presStyleCnt="0">
        <dgm:presLayoutVars>
          <dgm:animLvl val="lvl"/>
          <dgm:resizeHandles val="exact"/>
        </dgm:presLayoutVars>
      </dgm:prSet>
      <dgm:spPr/>
    </dgm:pt>
    <dgm:pt modelId="{3E9E1FC6-D309-0D46-8EC6-83CF525F5371}" type="pres">
      <dgm:prSet presAssocID="{C42E0C4E-FEE1-4F36-9D63-4A10414982EE}" presName="compositeNode" presStyleCnt="0">
        <dgm:presLayoutVars>
          <dgm:bulletEnabled val="1"/>
        </dgm:presLayoutVars>
      </dgm:prSet>
      <dgm:spPr/>
    </dgm:pt>
    <dgm:pt modelId="{7F485379-C34D-4740-B393-CC54D4A1C338}" type="pres">
      <dgm:prSet presAssocID="{C42E0C4E-FEE1-4F36-9D63-4A10414982EE}" presName="bgRect" presStyleLbl="alignNode1" presStyleIdx="0" presStyleCnt="3" custScaleX="120674"/>
      <dgm:spPr/>
    </dgm:pt>
    <dgm:pt modelId="{83FE427D-5AEC-E04B-B5F7-8A60D90581E4}" type="pres">
      <dgm:prSet presAssocID="{8A350F93-F61E-471C-8E9E-D33A9B0B525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91CDF42-CD6D-9744-8D59-73C476E002D1}" type="pres">
      <dgm:prSet presAssocID="{C42E0C4E-FEE1-4F36-9D63-4A10414982EE}" presName="nodeRect" presStyleLbl="alignNode1" presStyleIdx="0" presStyleCnt="3">
        <dgm:presLayoutVars>
          <dgm:bulletEnabled val="1"/>
        </dgm:presLayoutVars>
      </dgm:prSet>
      <dgm:spPr/>
    </dgm:pt>
    <dgm:pt modelId="{06547202-436F-6540-ACCB-58EA998CA2BE}" type="pres">
      <dgm:prSet presAssocID="{8A350F93-F61E-471C-8E9E-D33A9B0B525B}" presName="sibTrans" presStyleCnt="0"/>
      <dgm:spPr/>
    </dgm:pt>
    <dgm:pt modelId="{08EA1FFF-C33E-AD47-AA1F-EEA9F3F09D35}" type="pres">
      <dgm:prSet presAssocID="{10126C33-891E-42DF-8C0E-21CD3F057C6A}" presName="compositeNode" presStyleCnt="0">
        <dgm:presLayoutVars>
          <dgm:bulletEnabled val="1"/>
        </dgm:presLayoutVars>
      </dgm:prSet>
      <dgm:spPr/>
    </dgm:pt>
    <dgm:pt modelId="{7F1EA0EB-E5F8-8744-8E48-190F2FB82752}" type="pres">
      <dgm:prSet presAssocID="{10126C33-891E-42DF-8C0E-21CD3F057C6A}" presName="bgRect" presStyleLbl="alignNode1" presStyleIdx="1" presStyleCnt="3"/>
      <dgm:spPr/>
    </dgm:pt>
    <dgm:pt modelId="{CD0A5AB5-2121-7344-A4E7-5518C38DB90F}" type="pres">
      <dgm:prSet presAssocID="{74AD2CC6-41BE-437D-B236-640C6043CE8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E8759CB-A481-AE45-9735-4AE39A2A94AC}" type="pres">
      <dgm:prSet presAssocID="{10126C33-891E-42DF-8C0E-21CD3F057C6A}" presName="nodeRect" presStyleLbl="alignNode1" presStyleIdx="1" presStyleCnt="3">
        <dgm:presLayoutVars>
          <dgm:bulletEnabled val="1"/>
        </dgm:presLayoutVars>
      </dgm:prSet>
      <dgm:spPr/>
    </dgm:pt>
    <dgm:pt modelId="{4097D985-7A48-E242-B8FD-1AD844E7CAB1}" type="pres">
      <dgm:prSet presAssocID="{74AD2CC6-41BE-437D-B236-640C6043CE84}" presName="sibTrans" presStyleCnt="0"/>
      <dgm:spPr/>
    </dgm:pt>
    <dgm:pt modelId="{F333693C-CBBD-D743-B6C2-9DB62098F436}" type="pres">
      <dgm:prSet presAssocID="{619DB76B-D5DE-42B5-8C0A-D0DB6F122A6A}" presName="compositeNode" presStyleCnt="0">
        <dgm:presLayoutVars>
          <dgm:bulletEnabled val="1"/>
        </dgm:presLayoutVars>
      </dgm:prSet>
      <dgm:spPr/>
    </dgm:pt>
    <dgm:pt modelId="{F25F1ADB-713F-0747-A02C-19C306C62F5F}" type="pres">
      <dgm:prSet presAssocID="{619DB76B-D5DE-42B5-8C0A-D0DB6F122A6A}" presName="bgRect" presStyleLbl="alignNode1" presStyleIdx="2" presStyleCnt="3"/>
      <dgm:spPr/>
    </dgm:pt>
    <dgm:pt modelId="{32E8D57B-260A-A043-8377-38F231E1569F}" type="pres">
      <dgm:prSet presAssocID="{A22C9514-A60E-4BDE-B288-869473FBDAC0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F7F2B33-D5CE-A04E-B1F9-682E473F4764}" type="pres">
      <dgm:prSet presAssocID="{619DB76B-D5DE-42B5-8C0A-D0DB6F122A6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80B5512-2B9E-7D4D-A6A9-47681B6D13D4}" type="presOf" srcId="{C42E0C4E-FEE1-4F36-9D63-4A10414982EE}" destId="{7F485379-C34D-4740-B393-CC54D4A1C338}" srcOrd="0" destOrd="0" presId="urn:microsoft.com/office/officeart/2016/7/layout/LinearBlockProcessNumbered"/>
    <dgm:cxn modelId="{BBF93F18-116D-6441-8747-B05F8D57DE7D}" type="presOf" srcId="{619DB76B-D5DE-42B5-8C0A-D0DB6F122A6A}" destId="{BF7F2B33-D5CE-A04E-B1F9-682E473F4764}" srcOrd="1" destOrd="0" presId="urn:microsoft.com/office/officeart/2016/7/layout/LinearBlockProcessNumbered"/>
    <dgm:cxn modelId="{A1E2DD1B-8B8B-E644-9C0B-7795E1D233C9}" type="presOf" srcId="{619DB76B-D5DE-42B5-8C0A-D0DB6F122A6A}" destId="{F25F1ADB-713F-0747-A02C-19C306C62F5F}" srcOrd="0" destOrd="0" presId="urn:microsoft.com/office/officeart/2016/7/layout/LinearBlockProcessNumbered"/>
    <dgm:cxn modelId="{9272371C-F7FA-6549-A145-E5D5F9A04B73}" type="presOf" srcId="{10126C33-891E-42DF-8C0E-21CD3F057C6A}" destId="{1E8759CB-A481-AE45-9735-4AE39A2A94AC}" srcOrd="1" destOrd="0" presId="urn:microsoft.com/office/officeart/2016/7/layout/LinearBlockProcessNumbered"/>
    <dgm:cxn modelId="{85688C31-5B6D-854B-A247-B17066ED82B0}" type="presOf" srcId="{10126C33-891E-42DF-8C0E-21CD3F057C6A}" destId="{7F1EA0EB-E5F8-8744-8E48-190F2FB82752}" srcOrd="0" destOrd="0" presId="urn:microsoft.com/office/officeart/2016/7/layout/LinearBlockProcessNumbered"/>
    <dgm:cxn modelId="{B089BD34-82B3-774C-9746-884C82DE33B4}" type="presOf" srcId="{8A350F93-F61E-471C-8E9E-D33A9B0B525B}" destId="{83FE427D-5AEC-E04B-B5F7-8A60D90581E4}" srcOrd="0" destOrd="0" presId="urn:microsoft.com/office/officeart/2016/7/layout/LinearBlockProcessNumbered"/>
    <dgm:cxn modelId="{C1153153-8F28-4318-B554-13A9C5F01F35}" srcId="{67014FCE-309B-42DD-A3EB-3C31C21915CC}" destId="{619DB76B-D5DE-42B5-8C0A-D0DB6F122A6A}" srcOrd="2" destOrd="0" parTransId="{3560C750-41F7-4890-8DD7-2B00830CEA2A}" sibTransId="{A22C9514-A60E-4BDE-B288-869473FBDAC0}"/>
    <dgm:cxn modelId="{9FF7B85F-0D95-43BE-862F-801307E2461F}" srcId="{67014FCE-309B-42DD-A3EB-3C31C21915CC}" destId="{10126C33-891E-42DF-8C0E-21CD3F057C6A}" srcOrd="1" destOrd="0" parTransId="{3A2A275D-69DF-47F0-A8FB-072E9C8ADF9A}" sibTransId="{74AD2CC6-41BE-437D-B236-640C6043CE84}"/>
    <dgm:cxn modelId="{9E26E270-0F0B-2543-A375-D6F68CFAF5E8}" type="presOf" srcId="{74AD2CC6-41BE-437D-B236-640C6043CE84}" destId="{CD0A5AB5-2121-7344-A4E7-5518C38DB90F}" srcOrd="0" destOrd="0" presId="urn:microsoft.com/office/officeart/2016/7/layout/LinearBlockProcessNumbered"/>
    <dgm:cxn modelId="{8338D67B-A286-9543-A284-4505597BCB26}" type="presOf" srcId="{67014FCE-309B-42DD-A3EB-3C31C21915CC}" destId="{ED2845D0-0B47-7B4C-9503-6E1ED842A499}" srcOrd="0" destOrd="0" presId="urn:microsoft.com/office/officeart/2016/7/layout/LinearBlockProcessNumbered"/>
    <dgm:cxn modelId="{DFC61A8E-BF3B-3246-8648-1ED7CF6DFC46}" type="presOf" srcId="{A22C9514-A60E-4BDE-B288-869473FBDAC0}" destId="{32E8D57B-260A-A043-8377-38F231E1569F}" srcOrd="0" destOrd="0" presId="urn:microsoft.com/office/officeart/2016/7/layout/LinearBlockProcessNumbered"/>
    <dgm:cxn modelId="{DC35CD99-8770-4C9B-A433-D5C07AF77C91}" srcId="{67014FCE-309B-42DD-A3EB-3C31C21915CC}" destId="{C42E0C4E-FEE1-4F36-9D63-4A10414982EE}" srcOrd="0" destOrd="0" parTransId="{0A5353BA-7582-48B9-997D-8E9AC0D78ADE}" sibTransId="{8A350F93-F61E-471C-8E9E-D33A9B0B525B}"/>
    <dgm:cxn modelId="{F5EE2BA5-9E45-334F-90FD-F0538FE9FE04}" type="presOf" srcId="{C42E0C4E-FEE1-4F36-9D63-4A10414982EE}" destId="{391CDF42-CD6D-9744-8D59-73C476E002D1}" srcOrd="1" destOrd="0" presId="urn:microsoft.com/office/officeart/2016/7/layout/LinearBlockProcessNumbered"/>
    <dgm:cxn modelId="{2B2FE09D-9235-3B45-A5AC-04F9D91F9F0B}" type="presParOf" srcId="{ED2845D0-0B47-7B4C-9503-6E1ED842A499}" destId="{3E9E1FC6-D309-0D46-8EC6-83CF525F5371}" srcOrd="0" destOrd="0" presId="urn:microsoft.com/office/officeart/2016/7/layout/LinearBlockProcessNumbered"/>
    <dgm:cxn modelId="{272E8D8D-F18F-A94E-9936-6D48B28ACF01}" type="presParOf" srcId="{3E9E1FC6-D309-0D46-8EC6-83CF525F5371}" destId="{7F485379-C34D-4740-B393-CC54D4A1C338}" srcOrd="0" destOrd="0" presId="urn:microsoft.com/office/officeart/2016/7/layout/LinearBlockProcessNumbered"/>
    <dgm:cxn modelId="{8AF53410-AC25-9845-9180-5D999EBF3943}" type="presParOf" srcId="{3E9E1FC6-D309-0D46-8EC6-83CF525F5371}" destId="{83FE427D-5AEC-E04B-B5F7-8A60D90581E4}" srcOrd="1" destOrd="0" presId="urn:microsoft.com/office/officeart/2016/7/layout/LinearBlockProcessNumbered"/>
    <dgm:cxn modelId="{4EC7B62D-7AE9-AB46-9404-34CCE2F7D2DC}" type="presParOf" srcId="{3E9E1FC6-D309-0D46-8EC6-83CF525F5371}" destId="{391CDF42-CD6D-9744-8D59-73C476E002D1}" srcOrd="2" destOrd="0" presId="urn:microsoft.com/office/officeart/2016/7/layout/LinearBlockProcessNumbered"/>
    <dgm:cxn modelId="{0ACC569E-2571-FC4F-AA30-4A17AB5B570F}" type="presParOf" srcId="{ED2845D0-0B47-7B4C-9503-6E1ED842A499}" destId="{06547202-436F-6540-ACCB-58EA998CA2BE}" srcOrd="1" destOrd="0" presId="urn:microsoft.com/office/officeart/2016/7/layout/LinearBlockProcessNumbered"/>
    <dgm:cxn modelId="{C6A56D67-1CA9-1F43-95D9-808743D8DFC0}" type="presParOf" srcId="{ED2845D0-0B47-7B4C-9503-6E1ED842A499}" destId="{08EA1FFF-C33E-AD47-AA1F-EEA9F3F09D35}" srcOrd="2" destOrd="0" presId="urn:microsoft.com/office/officeart/2016/7/layout/LinearBlockProcessNumbered"/>
    <dgm:cxn modelId="{60938B35-FE9B-C940-AEB5-B4CA984FF77F}" type="presParOf" srcId="{08EA1FFF-C33E-AD47-AA1F-EEA9F3F09D35}" destId="{7F1EA0EB-E5F8-8744-8E48-190F2FB82752}" srcOrd="0" destOrd="0" presId="urn:microsoft.com/office/officeart/2016/7/layout/LinearBlockProcessNumbered"/>
    <dgm:cxn modelId="{D7CEB840-24A6-2244-AF24-B5C6218DF615}" type="presParOf" srcId="{08EA1FFF-C33E-AD47-AA1F-EEA9F3F09D35}" destId="{CD0A5AB5-2121-7344-A4E7-5518C38DB90F}" srcOrd="1" destOrd="0" presId="urn:microsoft.com/office/officeart/2016/7/layout/LinearBlockProcessNumbered"/>
    <dgm:cxn modelId="{F52DAAFA-EF6E-ED41-B0FC-D311FC368896}" type="presParOf" srcId="{08EA1FFF-C33E-AD47-AA1F-EEA9F3F09D35}" destId="{1E8759CB-A481-AE45-9735-4AE39A2A94AC}" srcOrd="2" destOrd="0" presId="urn:microsoft.com/office/officeart/2016/7/layout/LinearBlockProcessNumbered"/>
    <dgm:cxn modelId="{361AC20E-918F-0247-94B7-21F846767779}" type="presParOf" srcId="{ED2845D0-0B47-7B4C-9503-6E1ED842A499}" destId="{4097D985-7A48-E242-B8FD-1AD844E7CAB1}" srcOrd="3" destOrd="0" presId="urn:microsoft.com/office/officeart/2016/7/layout/LinearBlockProcessNumbered"/>
    <dgm:cxn modelId="{F5483B41-F2F6-3742-88B1-349D3A3733D7}" type="presParOf" srcId="{ED2845D0-0B47-7B4C-9503-6E1ED842A499}" destId="{F333693C-CBBD-D743-B6C2-9DB62098F436}" srcOrd="4" destOrd="0" presId="urn:microsoft.com/office/officeart/2016/7/layout/LinearBlockProcessNumbered"/>
    <dgm:cxn modelId="{515B354E-F410-7A4B-B384-198F48CA7CE8}" type="presParOf" srcId="{F333693C-CBBD-D743-B6C2-9DB62098F436}" destId="{F25F1ADB-713F-0747-A02C-19C306C62F5F}" srcOrd="0" destOrd="0" presId="urn:microsoft.com/office/officeart/2016/7/layout/LinearBlockProcessNumbered"/>
    <dgm:cxn modelId="{3D9B4FD7-C713-744A-8321-25D87766305B}" type="presParOf" srcId="{F333693C-CBBD-D743-B6C2-9DB62098F436}" destId="{32E8D57B-260A-A043-8377-38F231E1569F}" srcOrd="1" destOrd="0" presId="urn:microsoft.com/office/officeart/2016/7/layout/LinearBlockProcessNumbered"/>
    <dgm:cxn modelId="{21799EF6-0A65-1345-9626-00DBE7FB5EA3}" type="presParOf" srcId="{F333693C-CBBD-D743-B6C2-9DB62098F436}" destId="{BF7F2B33-D5CE-A04E-B1F9-682E473F476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60806-9D3A-4524-889E-7392E70ED49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A3B3-A848-46E5-AD8D-91524E90A3D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solidFill>
                <a:schemeClr val="bg1"/>
              </a:solidFill>
            </a:rPr>
            <a:t>Snowballing</a:t>
          </a:r>
          <a:endParaRPr lang="en-US" sz="1050" b="1" dirty="0">
            <a:solidFill>
              <a:schemeClr val="bg1"/>
            </a:solidFill>
          </a:endParaRPr>
        </a:p>
      </dgm:t>
    </dgm:pt>
    <dgm:pt modelId="{1117DCCF-BBD7-421D-85A3-C6B24647AB76}" type="parTrans" cxnId="{502577A3-96C8-44AE-A195-38866DE129B3}">
      <dgm:prSet/>
      <dgm:spPr/>
      <dgm:t>
        <a:bodyPr/>
        <a:lstStyle/>
        <a:p>
          <a:endParaRPr lang="en-US"/>
        </a:p>
      </dgm:t>
    </dgm:pt>
    <dgm:pt modelId="{85E4E78A-0457-4E0B-B3FC-DC7C814DBC64}" type="sibTrans" cxnId="{502577A3-96C8-44AE-A195-38866DE129B3}">
      <dgm:prSet/>
      <dgm:spPr/>
      <dgm:t>
        <a:bodyPr/>
        <a:lstStyle/>
        <a:p>
          <a:endParaRPr lang="en-US"/>
        </a:p>
      </dgm:t>
    </dgm:pt>
    <dgm:pt modelId="{302D1406-6CF6-4AD5-ADC8-9506F60731F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solidFill>
                <a:schemeClr val="bg1"/>
              </a:solidFill>
            </a:rPr>
            <a:t>Citation Chaining and Forward Citation</a:t>
          </a:r>
          <a:endParaRPr lang="en-US" sz="2000" dirty="0">
            <a:solidFill>
              <a:schemeClr val="bg1"/>
            </a:solidFill>
          </a:endParaRPr>
        </a:p>
      </dgm:t>
    </dgm:pt>
    <dgm:pt modelId="{D7E024EF-C82F-40A8-9CDF-3AE6404F240B}" type="parTrans" cxnId="{1A35CF1A-4309-4324-9B8F-9BB68D788460}">
      <dgm:prSet/>
      <dgm:spPr/>
      <dgm:t>
        <a:bodyPr/>
        <a:lstStyle/>
        <a:p>
          <a:endParaRPr lang="en-US"/>
        </a:p>
      </dgm:t>
    </dgm:pt>
    <dgm:pt modelId="{F33724C6-6557-4E56-9FCB-FCCCCBBBE94A}" type="sibTrans" cxnId="{1A35CF1A-4309-4324-9B8F-9BB68D788460}">
      <dgm:prSet/>
      <dgm:spPr/>
      <dgm:t>
        <a:bodyPr/>
        <a:lstStyle/>
        <a:p>
          <a:endParaRPr lang="en-US"/>
        </a:p>
      </dgm:t>
    </dgm:pt>
    <dgm:pt modelId="{E952766D-3771-436C-AADB-CB81188F4A5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400" dirty="0">
            <a:solidFill>
              <a:schemeClr val="bg1"/>
            </a:solidFill>
          </a:endParaRPr>
        </a:p>
      </dgm:t>
    </dgm:pt>
    <dgm:pt modelId="{0C7EE04C-F10C-482A-AE57-C41F86ACB1C2}" type="sibTrans" cxnId="{F2138F9C-8112-4CC9-9EFF-71D08059FF65}">
      <dgm:prSet/>
      <dgm:spPr/>
      <dgm:t>
        <a:bodyPr/>
        <a:lstStyle/>
        <a:p>
          <a:endParaRPr lang="en-US"/>
        </a:p>
      </dgm:t>
    </dgm:pt>
    <dgm:pt modelId="{E92B0170-873C-4CA9-BA49-64A2F8339E7D}" type="parTrans" cxnId="{F2138F9C-8112-4CC9-9EFF-71D08059FF65}">
      <dgm:prSet/>
      <dgm:spPr/>
      <dgm:t>
        <a:bodyPr/>
        <a:lstStyle/>
        <a:p>
          <a:endParaRPr lang="en-US"/>
        </a:p>
      </dgm:t>
    </dgm:pt>
    <dgm:pt modelId="{52203037-182C-48EE-932A-A3D2B89F2DFC}" type="pres">
      <dgm:prSet presAssocID="{FAD60806-9D3A-4524-889E-7392E70ED492}" presName="root" presStyleCnt="0">
        <dgm:presLayoutVars>
          <dgm:dir/>
          <dgm:resizeHandles val="exact"/>
        </dgm:presLayoutVars>
      </dgm:prSet>
      <dgm:spPr/>
    </dgm:pt>
    <dgm:pt modelId="{112291B3-AA7E-4840-A7AB-29912A9AB0CD}" type="pres">
      <dgm:prSet presAssocID="{B357A3B3-A848-46E5-AD8D-91524E90A3DE}" presName="compNode" presStyleCnt="0"/>
      <dgm:spPr/>
    </dgm:pt>
    <dgm:pt modelId="{6B4409C4-B009-411F-BDF0-B6CD767C4FFC}" type="pres">
      <dgm:prSet presAssocID="{B357A3B3-A848-46E5-AD8D-91524E90A3DE}" presName="iconBgRect" presStyleLbl="bgShp" presStyleIdx="0" presStyleCnt="3" custScaleX="83339" custScaleY="83259" custLinFactNeighborX="-47973" custLinFactNeighborY="-57444"/>
      <dgm:spPr/>
    </dgm:pt>
    <dgm:pt modelId="{5F15150B-A46C-4337-B4B6-6633948E6229}" type="pres">
      <dgm:prSet presAssocID="{B357A3B3-A848-46E5-AD8D-91524E90A3DE}" presName="iconRect" presStyleLbl="node1" presStyleIdx="0" presStyleCnt="3" custScaleX="83339" custScaleY="83259" custLinFactNeighborX="-88028" custLinFactNeighborY="-988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ggs In Basket"/>
        </a:ext>
      </dgm:extLst>
    </dgm:pt>
    <dgm:pt modelId="{6A9D67E7-C7FB-4084-B310-AC6A7E389E95}" type="pres">
      <dgm:prSet presAssocID="{B357A3B3-A848-46E5-AD8D-91524E90A3DE}" presName="spaceRect" presStyleCnt="0"/>
      <dgm:spPr/>
    </dgm:pt>
    <dgm:pt modelId="{9C1FC3F9-89CD-4577-9916-5F048C3E442E}" type="pres">
      <dgm:prSet presAssocID="{B357A3B3-A848-46E5-AD8D-91524E90A3DE}" presName="textRect" presStyleLbl="revTx" presStyleIdx="0" presStyleCnt="3" custScaleX="87738" custLinFactY="-200000" custLinFactNeighborX="47903" custLinFactNeighborY="-206239">
        <dgm:presLayoutVars>
          <dgm:chMax val="1"/>
          <dgm:chPref val="1"/>
        </dgm:presLayoutVars>
      </dgm:prSet>
      <dgm:spPr/>
    </dgm:pt>
    <dgm:pt modelId="{97C6C039-C849-43C5-B7EE-B5772D6B59A8}" type="pres">
      <dgm:prSet presAssocID="{85E4E78A-0457-4E0B-B3FC-DC7C814DBC64}" presName="sibTrans" presStyleCnt="0"/>
      <dgm:spPr/>
    </dgm:pt>
    <dgm:pt modelId="{E1BEB7B8-E1B9-46FA-8F6A-435389AC1ED3}" type="pres">
      <dgm:prSet presAssocID="{302D1406-6CF6-4AD5-ADC8-9506F60731FE}" presName="compNode" presStyleCnt="0"/>
      <dgm:spPr/>
    </dgm:pt>
    <dgm:pt modelId="{0C0612F7-E9EB-4A04-BFD6-D6C82E19B21E}" type="pres">
      <dgm:prSet presAssocID="{302D1406-6CF6-4AD5-ADC8-9506F60731FE}" presName="iconBgRect" presStyleLbl="bgShp" presStyleIdx="1" presStyleCnt="3" custScaleX="69121" custScaleY="68222" custLinFactX="-100000" custLinFactNeighborX="-132951" custLinFactNeighborY="87187"/>
      <dgm:spPr/>
    </dgm:pt>
    <dgm:pt modelId="{4FB0A0F7-41FC-4C94-AA75-60F9DD45D71E}" type="pres">
      <dgm:prSet presAssocID="{302D1406-6CF6-4AD5-ADC8-9506F60731FE}" presName="iconRect" presStyleLbl="node1" presStyleIdx="1" presStyleCnt="3" custScaleX="65314" custScaleY="68222" custLinFactX="-200000" custLinFactY="55351" custLinFactNeighborX="-207173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EED5897-FB8A-49C6-BFD5-72BDAC76100A}" type="pres">
      <dgm:prSet presAssocID="{302D1406-6CF6-4AD5-ADC8-9506F60731FE}" presName="spaceRect" presStyleCnt="0"/>
      <dgm:spPr/>
    </dgm:pt>
    <dgm:pt modelId="{2D454331-ABF9-4C75-8E20-E9C32ADB1A56}" type="pres">
      <dgm:prSet presAssocID="{302D1406-6CF6-4AD5-ADC8-9506F60731FE}" presName="textRect" presStyleLbl="revTx" presStyleIdx="1" presStyleCnt="3" custLinFactNeighborX="-77372" custLinFactNeighborY="-21419">
        <dgm:presLayoutVars>
          <dgm:chMax val="1"/>
          <dgm:chPref val="1"/>
        </dgm:presLayoutVars>
      </dgm:prSet>
      <dgm:spPr/>
    </dgm:pt>
    <dgm:pt modelId="{2E929313-7127-4F72-B790-EEE3DCD61F58}" type="pres">
      <dgm:prSet presAssocID="{F33724C6-6557-4E56-9FCB-FCCCCBBBE94A}" presName="sibTrans" presStyleCnt="0"/>
      <dgm:spPr/>
    </dgm:pt>
    <dgm:pt modelId="{0EE15607-47FE-40F2-A373-481E1F1DE62A}" type="pres">
      <dgm:prSet presAssocID="{E952766D-3771-436C-AADB-CB81188F4A56}" presName="compNode" presStyleCnt="0"/>
      <dgm:spPr/>
    </dgm:pt>
    <dgm:pt modelId="{68D7AA41-7778-4EB4-9B3C-C1D9BF438C2F}" type="pres">
      <dgm:prSet presAssocID="{E952766D-3771-436C-AADB-CB81188F4A56}" presName="iconBgRect" presStyleLbl="bgShp" presStyleIdx="2" presStyleCnt="3" custScaleX="66623" custScaleY="66623" custLinFactX="-90924" custLinFactNeighborX="-100000" custLinFactNeighborY="-45815"/>
      <dgm:spPr/>
    </dgm:pt>
    <dgm:pt modelId="{D5411581-556C-4BF0-967F-2F2E36802954}" type="pres">
      <dgm:prSet presAssocID="{E952766D-3771-436C-AADB-CB81188F4A56}" presName="iconRect" presStyleLbl="node1" presStyleIdx="2" presStyleCnt="3" custScaleX="65314" custScaleY="65314" custLinFactX="-135714" custLinFactNeighborX="-200000" custLinFactNeighborY="-809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78986BEE-2563-4A63-8D6E-CA2B640DB3A8}" type="pres">
      <dgm:prSet presAssocID="{E952766D-3771-436C-AADB-CB81188F4A56}" presName="spaceRect" presStyleCnt="0"/>
      <dgm:spPr/>
    </dgm:pt>
    <dgm:pt modelId="{D8B4850B-88C4-4CE5-B30E-480715CE5D59}" type="pres">
      <dgm:prSet presAssocID="{E952766D-3771-436C-AADB-CB81188F4A56}" presName="textRect" presStyleLbl="revTx" presStyleIdx="2" presStyleCnt="3" custLinFactY="-17537" custLinFactNeighborX="-33124" custLinFactNeighborY="-100000">
        <dgm:presLayoutVars>
          <dgm:chMax val="1"/>
          <dgm:chPref val="1"/>
        </dgm:presLayoutVars>
      </dgm:prSet>
      <dgm:spPr/>
    </dgm:pt>
  </dgm:ptLst>
  <dgm:cxnLst>
    <dgm:cxn modelId="{1A35CF1A-4309-4324-9B8F-9BB68D788460}" srcId="{FAD60806-9D3A-4524-889E-7392E70ED492}" destId="{302D1406-6CF6-4AD5-ADC8-9506F60731FE}" srcOrd="1" destOrd="0" parTransId="{D7E024EF-C82F-40A8-9CDF-3AE6404F240B}" sibTransId="{F33724C6-6557-4E56-9FCB-FCCCCBBBE94A}"/>
    <dgm:cxn modelId="{13472E7E-FDC0-B044-84C5-5B4EFAC6068E}" type="presOf" srcId="{B357A3B3-A848-46E5-AD8D-91524E90A3DE}" destId="{9C1FC3F9-89CD-4577-9916-5F048C3E442E}" srcOrd="0" destOrd="0" presId="urn:microsoft.com/office/officeart/2018/5/layout/IconCircleLabelList"/>
    <dgm:cxn modelId="{F2138F9C-8112-4CC9-9EFF-71D08059FF65}" srcId="{FAD60806-9D3A-4524-889E-7392E70ED492}" destId="{E952766D-3771-436C-AADB-CB81188F4A56}" srcOrd="2" destOrd="0" parTransId="{E92B0170-873C-4CA9-BA49-64A2F8339E7D}" sibTransId="{0C7EE04C-F10C-482A-AE57-C41F86ACB1C2}"/>
    <dgm:cxn modelId="{502577A3-96C8-44AE-A195-38866DE129B3}" srcId="{FAD60806-9D3A-4524-889E-7392E70ED492}" destId="{B357A3B3-A848-46E5-AD8D-91524E90A3DE}" srcOrd="0" destOrd="0" parTransId="{1117DCCF-BBD7-421D-85A3-C6B24647AB76}" sibTransId="{85E4E78A-0457-4E0B-B3FC-DC7C814DBC64}"/>
    <dgm:cxn modelId="{C7A0F0AC-96CF-4543-A589-871194EBB277}" type="presOf" srcId="{E952766D-3771-436C-AADB-CB81188F4A56}" destId="{D8B4850B-88C4-4CE5-B30E-480715CE5D59}" srcOrd="0" destOrd="0" presId="urn:microsoft.com/office/officeart/2018/5/layout/IconCircleLabelList"/>
    <dgm:cxn modelId="{E4E4E5AF-EE2F-754C-923A-CF28F0A62A5C}" type="presOf" srcId="{302D1406-6CF6-4AD5-ADC8-9506F60731FE}" destId="{2D454331-ABF9-4C75-8E20-E9C32ADB1A56}" srcOrd="0" destOrd="0" presId="urn:microsoft.com/office/officeart/2018/5/layout/IconCircleLabelList"/>
    <dgm:cxn modelId="{123DD5D9-F419-C74E-89A2-97A5504FDDCB}" type="presOf" srcId="{FAD60806-9D3A-4524-889E-7392E70ED492}" destId="{52203037-182C-48EE-932A-A3D2B89F2DFC}" srcOrd="0" destOrd="0" presId="urn:microsoft.com/office/officeart/2018/5/layout/IconCircleLabelList"/>
    <dgm:cxn modelId="{9EF21852-518D-A24E-BE05-1D5DE9C3EBAC}" type="presParOf" srcId="{52203037-182C-48EE-932A-A3D2B89F2DFC}" destId="{112291B3-AA7E-4840-A7AB-29912A9AB0CD}" srcOrd="0" destOrd="0" presId="urn:microsoft.com/office/officeart/2018/5/layout/IconCircleLabelList"/>
    <dgm:cxn modelId="{B15BF9E0-2423-5B4B-BFBA-445CF4EA6B22}" type="presParOf" srcId="{112291B3-AA7E-4840-A7AB-29912A9AB0CD}" destId="{6B4409C4-B009-411F-BDF0-B6CD767C4FFC}" srcOrd="0" destOrd="0" presId="urn:microsoft.com/office/officeart/2018/5/layout/IconCircleLabelList"/>
    <dgm:cxn modelId="{B3F47C16-6A0D-824F-BD92-C1356CDD949D}" type="presParOf" srcId="{112291B3-AA7E-4840-A7AB-29912A9AB0CD}" destId="{5F15150B-A46C-4337-B4B6-6633948E6229}" srcOrd="1" destOrd="0" presId="urn:microsoft.com/office/officeart/2018/5/layout/IconCircleLabelList"/>
    <dgm:cxn modelId="{A710C13F-3A75-0A44-B288-89F7AC48CEED}" type="presParOf" srcId="{112291B3-AA7E-4840-A7AB-29912A9AB0CD}" destId="{6A9D67E7-C7FB-4084-B310-AC6A7E389E95}" srcOrd="2" destOrd="0" presId="urn:microsoft.com/office/officeart/2018/5/layout/IconCircleLabelList"/>
    <dgm:cxn modelId="{E0D25AE4-FAED-AC49-B3D8-B2BBCFEFA641}" type="presParOf" srcId="{112291B3-AA7E-4840-A7AB-29912A9AB0CD}" destId="{9C1FC3F9-89CD-4577-9916-5F048C3E442E}" srcOrd="3" destOrd="0" presId="urn:microsoft.com/office/officeart/2018/5/layout/IconCircleLabelList"/>
    <dgm:cxn modelId="{B36E78A6-FF71-D948-9220-2521B61032CE}" type="presParOf" srcId="{52203037-182C-48EE-932A-A3D2B89F2DFC}" destId="{97C6C039-C849-43C5-B7EE-B5772D6B59A8}" srcOrd="1" destOrd="0" presId="urn:microsoft.com/office/officeart/2018/5/layout/IconCircleLabelList"/>
    <dgm:cxn modelId="{AA8F1A1A-3616-C141-A6DB-770BD8C40751}" type="presParOf" srcId="{52203037-182C-48EE-932A-A3D2B89F2DFC}" destId="{E1BEB7B8-E1B9-46FA-8F6A-435389AC1ED3}" srcOrd="2" destOrd="0" presId="urn:microsoft.com/office/officeart/2018/5/layout/IconCircleLabelList"/>
    <dgm:cxn modelId="{B459EDDF-4461-2E49-9477-5F76C35425B0}" type="presParOf" srcId="{E1BEB7B8-E1B9-46FA-8F6A-435389AC1ED3}" destId="{0C0612F7-E9EB-4A04-BFD6-D6C82E19B21E}" srcOrd="0" destOrd="0" presId="urn:microsoft.com/office/officeart/2018/5/layout/IconCircleLabelList"/>
    <dgm:cxn modelId="{86794ABC-FC81-8943-9C22-8DA6ABF137C4}" type="presParOf" srcId="{E1BEB7B8-E1B9-46FA-8F6A-435389AC1ED3}" destId="{4FB0A0F7-41FC-4C94-AA75-60F9DD45D71E}" srcOrd="1" destOrd="0" presId="urn:microsoft.com/office/officeart/2018/5/layout/IconCircleLabelList"/>
    <dgm:cxn modelId="{13262845-1E6A-1D46-A6AA-7C984DFB7694}" type="presParOf" srcId="{E1BEB7B8-E1B9-46FA-8F6A-435389AC1ED3}" destId="{BEED5897-FB8A-49C6-BFD5-72BDAC76100A}" srcOrd="2" destOrd="0" presId="urn:microsoft.com/office/officeart/2018/5/layout/IconCircleLabelList"/>
    <dgm:cxn modelId="{99E54EC0-AD55-7A42-9FBF-E35BC7A4E14F}" type="presParOf" srcId="{E1BEB7B8-E1B9-46FA-8F6A-435389AC1ED3}" destId="{2D454331-ABF9-4C75-8E20-E9C32ADB1A56}" srcOrd="3" destOrd="0" presId="urn:microsoft.com/office/officeart/2018/5/layout/IconCircleLabelList"/>
    <dgm:cxn modelId="{199F65B9-0F94-EE40-9770-781387AD860B}" type="presParOf" srcId="{52203037-182C-48EE-932A-A3D2B89F2DFC}" destId="{2E929313-7127-4F72-B790-EEE3DCD61F58}" srcOrd="3" destOrd="0" presId="urn:microsoft.com/office/officeart/2018/5/layout/IconCircleLabelList"/>
    <dgm:cxn modelId="{3DA7491C-9465-5740-AF6C-4FFC416DEFE0}" type="presParOf" srcId="{52203037-182C-48EE-932A-A3D2B89F2DFC}" destId="{0EE15607-47FE-40F2-A373-481E1F1DE62A}" srcOrd="4" destOrd="0" presId="urn:microsoft.com/office/officeart/2018/5/layout/IconCircleLabelList"/>
    <dgm:cxn modelId="{3CB44A7F-F018-0944-B710-FEBFA73C8073}" type="presParOf" srcId="{0EE15607-47FE-40F2-A373-481E1F1DE62A}" destId="{68D7AA41-7778-4EB4-9B3C-C1D9BF438C2F}" srcOrd="0" destOrd="0" presId="urn:microsoft.com/office/officeart/2018/5/layout/IconCircleLabelList"/>
    <dgm:cxn modelId="{A9E4DC0A-A83C-7743-9CDF-AF6C25A466EA}" type="presParOf" srcId="{0EE15607-47FE-40F2-A373-481E1F1DE62A}" destId="{D5411581-556C-4BF0-967F-2F2E36802954}" srcOrd="1" destOrd="0" presId="urn:microsoft.com/office/officeart/2018/5/layout/IconCircleLabelList"/>
    <dgm:cxn modelId="{0EBFE7C0-F798-5048-AEC4-DC570652E0DB}" type="presParOf" srcId="{0EE15607-47FE-40F2-A373-481E1F1DE62A}" destId="{78986BEE-2563-4A63-8D6E-CA2B640DB3A8}" srcOrd="2" destOrd="0" presId="urn:microsoft.com/office/officeart/2018/5/layout/IconCircleLabelList"/>
    <dgm:cxn modelId="{54AB1F2D-BF70-CF4E-B78C-F84178823A69}" type="presParOf" srcId="{0EE15607-47FE-40F2-A373-481E1F1DE62A}" destId="{D8B4850B-88C4-4CE5-B30E-480715CE5D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BF3B28-D09F-484F-AB2E-EDA9F48E07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88687-7076-48C9-B7D5-ADB82C16BA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• Initial review of abstracts to assess relevance based on the title, publication venue, and year.</a:t>
          </a:r>
          <a:endParaRPr lang="en-US" dirty="0"/>
        </a:p>
      </dgm:t>
    </dgm:pt>
    <dgm:pt modelId="{E6B8640D-880B-4814-8A7C-2B7D179C64D6}" type="parTrans" cxnId="{96F1CC45-7993-494D-9EC8-5618C7CE4A73}">
      <dgm:prSet/>
      <dgm:spPr/>
      <dgm:t>
        <a:bodyPr/>
        <a:lstStyle/>
        <a:p>
          <a:endParaRPr lang="en-US"/>
        </a:p>
      </dgm:t>
    </dgm:pt>
    <dgm:pt modelId="{AB40A6A4-5047-4AFA-8F65-C7D904C07949}" type="sibTrans" cxnId="{96F1CC45-7993-494D-9EC8-5618C7CE4A73}">
      <dgm:prSet/>
      <dgm:spPr/>
      <dgm:t>
        <a:bodyPr/>
        <a:lstStyle/>
        <a:p>
          <a:endParaRPr lang="en-US"/>
        </a:p>
      </dgm:t>
    </dgm:pt>
    <dgm:pt modelId="{97A5D9B1-C3BC-4E17-B71C-B01A69D50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• Direct and indirect relevance to the paper being cross-referenced through the abstract.</a:t>
          </a:r>
          <a:endParaRPr lang="en-US"/>
        </a:p>
      </dgm:t>
    </dgm:pt>
    <dgm:pt modelId="{EA1D5892-0FFD-495F-AE6D-9299C5EEEB1C}" type="parTrans" cxnId="{A3738B24-8A2A-4B64-BFDC-E7A7F1672AE5}">
      <dgm:prSet/>
      <dgm:spPr/>
      <dgm:t>
        <a:bodyPr/>
        <a:lstStyle/>
        <a:p>
          <a:endParaRPr lang="en-US"/>
        </a:p>
      </dgm:t>
    </dgm:pt>
    <dgm:pt modelId="{EF58D0E9-11D8-4690-80CD-D259AE43F651}" type="sibTrans" cxnId="{A3738B24-8A2A-4B64-BFDC-E7A7F1672AE5}">
      <dgm:prSet/>
      <dgm:spPr/>
      <dgm:t>
        <a:bodyPr/>
        <a:lstStyle/>
        <a:p>
          <a:endParaRPr lang="en-US"/>
        </a:p>
      </dgm:t>
    </dgm:pt>
    <dgm:pt modelId="{D5C722EE-911F-4C45-934E-74C27C3108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• Consideration of the number of citations and field-weighted citation impact (</a:t>
          </a:r>
          <a:r>
            <a:rPr lang="en-US" b="1" i="0" baseline="0" dirty="0" err="1"/>
            <a:t>fwci</a:t>
          </a:r>
          <a:r>
            <a:rPr lang="en-US" b="1" i="0" baseline="0" dirty="0"/>
            <a:t>), a metric that measures the citation impact of a paper adjusted for disciplinary differences.</a:t>
          </a:r>
          <a:endParaRPr lang="en-US" dirty="0"/>
        </a:p>
      </dgm:t>
    </dgm:pt>
    <dgm:pt modelId="{FB2B5529-B5A8-4265-BE47-0FA97C7F324A}" type="parTrans" cxnId="{50D1D7FB-0288-4219-A5C6-42E5095C00A6}">
      <dgm:prSet/>
      <dgm:spPr/>
      <dgm:t>
        <a:bodyPr/>
        <a:lstStyle/>
        <a:p>
          <a:endParaRPr lang="en-US"/>
        </a:p>
      </dgm:t>
    </dgm:pt>
    <dgm:pt modelId="{8061043D-1580-4169-8C5E-ECE1F9B75E36}" type="sibTrans" cxnId="{50D1D7FB-0288-4219-A5C6-42E5095C00A6}">
      <dgm:prSet/>
      <dgm:spPr/>
      <dgm:t>
        <a:bodyPr/>
        <a:lstStyle/>
        <a:p>
          <a:endParaRPr lang="en-US"/>
        </a:p>
      </dgm:t>
    </dgm:pt>
    <dgm:pt modelId="{9788DDEF-5757-4C01-9999-904DB4044DBB}" type="pres">
      <dgm:prSet presAssocID="{E7BF3B28-D09F-484F-AB2E-EDA9F48E0737}" presName="root" presStyleCnt="0">
        <dgm:presLayoutVars>
          <dgm:dir/>
          <dgm:resizeHandles val="exact"/>
        </dgm:presLayoutVars>
      </dgm:prSet>
      <dgm:spPr/>
    </dgm:pt>
    <dgm:pt modelId="{8CB40BC5-CB08-4F45-9011-9942F755A8B6}" type="pres">
      <dgm:prSet presAssocID="{18388687-7076-48C9-B7D5-ADB82C16BA66}" presName="compNode" presStyleCnt="0"/>
      <dgm:spPr/>
    </dgm:pt>
    <dgm:pt modelId="{3F392F33-B952-45CF-B7F5-8276A7E22DFF}" type="pres">
      <dgm:prSet presAssocID="{18388687-7076-48C9-B7D5-ADB82C16BA66}" presName="bgRect" presStyleLbl="bgShp" presStyleIdx="0" presStyleCnt="3" custLinFactNeighborX="-4874" custLinFactNeighborY="-43"/>
      <dgm:spPr/>
    </dgm:pt>
    <dgm:pt modelId="{691ECF17-FECE-4F2F-B41C-A823060FDB05}" type="pres">
      <dgm:prSet presAssocID="{18388687-7076-48C9-B7D5-ADB82C16BA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B2CF4673-7746-4017-A32B-56190FD2FD61}" type="pres">
      <dgm:prSet presAssocID="{18388687-7076-48C9-B7D5-ADB82C16BA66}" presName="spaceRect" presStyleCnt="0"/>
      <dgm:spPr/>
    </dgm:pt>
    <dgm:pt modelId="{2916D143-DDB4-4185-8EBA-B6CA970CC10E}" type="pres">
      <dgm:prSet presAssocID="{18388687-7076-48C9-B7D5-ADB82C16BA66}" presName="parTx" presStyleLbl="revTx" presStyleIdx="0" presStyleCnt="3">
        <dgm:presLayoutVars>
          <dgm:chMax val="0"/>
          <dgm:chPref val="0"/>
        </dgm:presLayoutVars>
      </dgm:prSet>
      <dgm:spPr/>
    </dgm:pt>
    <dgm:pt modelId="{B596EBF9-A7EC-4255-B632-D9CC764CF483}" type="pres">
      <dgm:prSet presAssocID="{AB40A6A4-5047-4AFA-8F65-C7D904C07949}" presName="sibTrans" presStyleCnt="0"/>
      <dgm:spPr/>
    </dgm:pt>
    <dgm:pt modelId="{C277B2E8-B06C-435F-9C63-A33033127E40}" type="pres">
      <dgm:prSet presAssocID="{97A5D9B1-C3BC-4E17-B71C-B01A69D50C55}" presName="compNode" presStyleCnt="0"/>
      <dgm:spPr/>
    </dgm:pt>
    <dgm:pt modelId="{F4B3F7DC-A383-42FB-922C-6537355C9D1B}" type="pres">
      <dgm:prSet presAssocID="{97A5D9B1-C3BC-4E17-B71C-B01A69D50C55}" presName="bgRect" presStyleLbl="bgShp" presStyleIdx="1" presStyleCnt="3"/>
      <dgm:spPr/>
    </dgm:pt>
    <dgm:pt modelId="{1AF5155C-9C84-4DCF-A5A7-E8089EF95147}" type="pres">
      <dgm:prSet presAssocID="{97A5D9B1-C3BC-4E17-B71C-B01A69D50C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BC5B6B7-775C-4067-A187-EE79347ECF98}" type="pres">
      <dgm:prSet presAssocID="{97A5D9B1-C3BC-4E17-B71C-B01A69D50C55}" presName="spaceRect" presStyleCnt="0"/>
      <dgm:spPr/>
    </dgm:pt>
    <dgm:pt modelId="{8372476D-0E6B-40C1-8ED7-0AEBB3DF160F}" type="pres">
      <dgm:prSet presAssocID="{97A5D9B1-C3BC-4E17-B71C-B01A69D50C55}" presName="parTx" presStyleLbl="revTx" presStyleIdx="1" presStyleCnt="3">
        <dgm:presLayoutVars>
          <dgm:chMax val="0"/>
          <dgm:chPref val="0"/>
        </dgm:presLayoutVars>
      </dgm:prSet>
      <dgm:spPr/>
    </dgm:pt>
    <dgm:pt modelId="{4DD32247-AEB2-4732-88DC-087B23CB8D13}" type="pres">
      <dgm:prSet presAssocID="{EF58D0E9-11D8-4690-80CD-D259AE43F651}" presName="sibTrans" presStyleCnt="0"/>
      <dgm:spPr/>
    </dgm:pt>
    <dgm:pt modelId="{52DC351E-EE85-4FC7-B257-CF00D7DDD806}" type="pres">
      <dgm:prSet presAssocID="{D5C722EE-911F-4C45-934E-74C27C31083F}" presName="compNode" presStyleCnt="0"/>
      <dgm:spPr/>
    </dgm:pt>
    <dgm:pt modelId="{8B459797-E878-4CDF-98B6-5A1AE6C90AF0}" type="pres">
      <dgm:prSet presAssocID="{D5C722EE-911F-4C45-934E-74C27C31083F}" presName="bgRect" presStyleLbl="bgShp" presStyleIdx="2" presStyleCnt="3"/>
      <dgm:spPr/>
    </dgm:pt>
    <dgm:pt modelId="{A66FB544-6D3F-469C-A3C1-F945D9C9330E}" type="pres">
      <dgm:prSet presAssocID="{D5C722EE-911F-4C45-934E-74C27C3108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20E707AC-128E-4495-8AE4-8896BC017539}" type="pres">
      <dgm:prSet presAssocID="{D5C722EE-911F-4C45-934E-74C27C31083F}" presName="spaceRect" presStyleCnt="0"/>
      <dgm:spPr/>
    </dgm:pt>
    <dgm:pt modelId="{F0503A7D-75C9-488F-91BA-1AA9B399E30A}" type="pres">
      <dgm:prSet presAssocID="{D5C722EE-911F-4C45-934E-74C27C3108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3738B24-8A2A-4B64-BFDC-E7A7F1672AE5}" srcId="{E7BF3B28-D09F-484F-AB2E-EDA9F48E0737}" destId="{97A5D9B1-C3BC-4E17-B71C-B01A69D50C55}" srcOrd="1" destOrd="0" parTransId="{EA1D5892-0FFD-495F-AE6D-9299C5EEEB1C}" sibTransId="{EF58D0E9-11D8-4690-80CD-D259AE43F651}"/>
    <dgm:cxn modelId="{96F1CC45-7993-494D-9EC8-5618C7CE4A73}" srcId="{E7BF3B28-D09F-484F-AB2E-EDA9F48E0737}" destId="{18388687-7076-48C9-B7D5-ADB82C16BA66}" srcOrd="0" destOrd="0" parTransId="{E6B8640D-880B-4814-8A7C-2B7D179C64D6}" sibTransId="{AB40A6A4-5047-4AFA-8F65-C7D904C07949}"/>
    <dgm:cxn modelId="{C8F79187-7D80-482E-8881-0B0D9F69D989}" type="presOf" srcId="{97A5D9B1-C3BC-4E17-B71C-B01A69D50C55}" destId="{8372476D-0E6B-40C1-8ED7-0AEBB3DF160F}" srcOrd="0" destOrd="0" presId="urn:microsoft.com/office/officeart/2018/2/layout/IconVerticalSolidList"/>
    <dgm:cxn modelId="{838889BA-33A2-4AD9-8A41-DA467656FC7C}" type="presOf" srcId="{18388687-7076-48C9-B7D5-ADB82C16BA66}" destId="{2916D143-DDB4-4185-8EBA-B6CA970CC10E}" srcOrd="0" destOrd="0" presId="urn:microsoft.com/office/officeart/2018/2/layout/IconVerticalSolidList"/>
    <dgm:cxn modelId="{61818AF8-C58C-4DF5-A7CE-92467FB50883}" type="presOf" srcId="{D5C722EE-911F-4C45-934E-74C27C31083F}" destId="{F0503A7D-75C9-488F-91BA-1AA9B399E30A}" srcOrd="0" destOrd="0" presId="urn:microsoft.com/office/officeart/2018/2/layout/IconVerticalSolidList"/>
    <dgm:cxn modelId="{E9BBA9FB-5A44-4627-9467-F01525E04366}" type="presOf" srcId="{E7BF3B28-D09F-484F-AB2E-EDA9F48E0737}" destId="{9788DDEF-5757-4C01-9999-904DB4044DBB}" srcOrd="0" destOrd="0" presId="urn:microsoft.com/office/officeart/2018/2/layout/IconVerticalSolidList"/>
    <dgm:cxn modelId="{50D1D7FB-0288-4219-A5C6-42E5095C00A6}" srcId="{E7BF3B28-D09F-484F-AB2E-EDA9F48E0737}" destId="{D5C722EE-911F-4C45-934E-74C27C31083F}" srcOrd="2" destOrd="0" parTransId="{FB2B5529-B5A8-4265-BE47-0FA97C7F324A}" sibTransId="{8061043D-1580-4169-8C5E-ECE1F9B75E36}"/>
    <dgm:cxn modelId="{57603A23-F193-4615-841E-1CF633C614BC}" type="presParOf" srcId="{9788DDEF-5757-4C01-9999-904DB4044DBB}" destId="{8CB40BC5-CB08-4F45-9011-9942F755A8B6}" srcOrd="0" destOrd="0" presId="urn:microsoft.com/office/officeart/2018/2/layout/IconVerticalSolidList"/>
    <dgm:cxn modelId="{A0DD91F5-F3B8-474A-B16E-98F49AB2F393}" type="presParOf" srcId="{8CB40BC5-CB08-4F45-9011-9942F755A8B6}" destId="{3F392F33-B952-45CF-B7F5-8276A7E22DFF}" srcOrd="0" destOrd="0" presId="urn:microsoft.com/office/officeart/2018/2/layout/IconVerticalSolidList"/>
    <dgm:cxn modelId="{77AFAB5F-C079-4F16-826A-89FF46E63C56}" type="presParOf" srcId="{8CB40BC5-CB08-4F45-9011-9942F755A8B6}" destId="{691ECF17-FECE-4F2F-B41C-A823060FDB05}" srcOrd="1" destOrd="0" presId="urn:microsoft.com/office/officeart/2018/2/layout/IconVerticalSolidList"/>
    <dgm:cxn modelId="{9E5F0DD6-5249-4161-A8EA-3DF4CBB067E9}" type="presParOf" srcId="{8CB40BC5-CB08-4F45-9011-9942F755A8B6}" destId="{B2CF4673-7746-4017-A32B-56190FD2FD61}" srcOrd="2" destOrd="0" presId="urn:microsoft.com/office/officeart/2018/2/layout/IconVerticalSolidList"/>
    <dgm:cxn modelId="{4942272C-E928-431A-97EB-C7D009329487}" type="presParOf" srcId="{8CB40BC5-CB08-4F45-9011-9942F755A8B6}" destId="{2916D143-DDB4-4185-8EBA-B6CA970CC10E}" srcOrd="3" destOrd="0" presId="urn:microsoft.com/office/officeart/2018/2/layout/IconVerticalSolidList"/>
    <dgm:cxn modelId="{7D3D6E34-FBF1-40ED-A777-CE73B64CA9E4}" type="presParOf" srcId="{9788DDEF-5757-4C01-9999-904DB4044DBB}" destId="{B596EBF9-A7EC-4255-B632-D9CC764CF483}" srcOrd="1" destOrd="0" presId="urn:microsoft.com/office/officeart/2018/2/layout/IconVerticalSolidList"/>
    <dgm:cxn modelId="{F1003420-10D1-47E9-A75A-83FFF48FE572}" type="presParOf" srcId="{9788DDEF-5757-4C01-9999-904DB4044DBB}" destId="{C277B2E8-B06C-435F-9C63-A33033127E40}" srcOrd="2" destOrd="0" presId="urn:microsoft.com/office/officeart/2018/2/layout/IconVerticalSolidList"/>
    <dgm:cxn modelId="{866FD878-A928-4F80-96D2-6002BE4AB012}" type="presParOf" srcId="{C277B2E8-B06C-435F-9C63-A33033127E40}" destId="{F4B3F7DC-A383-42FB-922C-6537355C9D1B}" srcOrd="0" destOrd="0" presId="urn:microsoft.com/office/officeart/2018/2/layout/IconVerticalSolidList"/>
    <dgm:cxn modelId="{E20A859D-712D-430D-A555-626EC465ECE5}" type="presParOf" srcId="{C277B2E8-B06C-435F-9C63-A33033127E40}" destId="{1AF5155C-9C84-4DCF-A5A7-E8089EF95147}" srcOrd="1" destOrd="0" presId="urn:microsoft.com/office/officeart/2018/2/layout/IconVerticalSolidList"/>
    <dgm:cxn modelId="{A5157859-9671-4D83-B783-67260D4019C7}" type="presParOf" srcId="{C277B2E8-B06C-435F-9C63-A33033127E40}" destId="{3BC5B6B7-775C-4067-A187-EE79347ECF98}" srcOrd="2" destOrd="0" presId="urn:microsoft.com/office/officeart/2018/2/layout/IconVerticalSolidList"/>
    <dgm:cxn modelId="{ED706F84-9859-4F6F-87A1-A699F3867741}" type="presParOf" srcId="{C277B2E8-B06C-435F-9C63-A33033127E40}" destId="{8372476D-0E6B-40C1-8ED7-0AEBB3DF160F}" srcOrd="3" destOrd="0" presId="urn:microsoft.com/office/officeart/2018/2/layout/IconVerticalSolidList"/>
    <dgm:cxn modelId="{C7CA9ED0-288D-41A2-986C-E8594AE0C867}" type="presParOf" srcId="{9788DDEF-5757-4C01-9999-904DB4044DBB}" destId="{4DD32247-AEB2-4732-88DC-087B23CB8D13}" srcOrd="3" destOrd="0" presId="urn:microsoft.com/office/officeart/2018/2/layout/IconVerticalSolidList"/>
    <dgm:cxn modelId="{2AE0FE5D-632F-4CFB-AE37-1828B29D3FB1}" type="presParOf" srcId="{9788DDEF-5757-4C01-9999-904DB4044DBB}" destId="{52DC351E-EE85-4FC7-B257-CF00D7DDD806}" srcOrd="4" destOrd="0" presId="urn:microsoft.com/office/officeart/2018/2/layout/IconVerticalSolidList"/>
    <dgm:cxn modelId="{8FD9E8DC-AC40-459A-A40F-654BDB8850BB}" type="presParOf" srcId="{52DC351E-EE85-4FC7-B257-CF00D7DDD806}" destId="{8B459797-E878-4CDF-98B6-5A1AE6C90AF0}" srcOrd="0" destOrd="0" presId="urn:microsoft.com/office/officeart/2018/2/layout/IconVerticalSolidList"/>
    <dgm:cxn modelId="{9C84F7CA-64D7-45F3-B17D-27A4E99F4B8C}" type="presParOf" srcId="{52DC351E-EE85-4FC7-B257-CF00D7DDD806}" destId="{A66FB544-6D3F-469C-A3C1-F945D9C9330E}" srcOrd="1" destOrd="0" presId="urn:microsoft.com/office/officeart/2018/2/layout/IconVerticalSolidList"/>
    <dgm:cxn modelId="{B430C9F2-62A1-461F-910E-46125DF3035A}" type="presParOf" srcId="{52DC351E-EE85-4FC7-B257-CF00D7DDD806}" destId="{20E707AC-128E-4495-8AE4-8896BC017539}" srcOrd="2" destOrd="0" presId="urn:microsoft.com/office/officeart/2018/2/layout/IconVerticalSolidList"/>
    <dgm:cxn modelId="{82489157-9E9E-4F37-8A3B-4A5EFEE96E62}" type="presParOf" srcId="{52DC351E-EE85-4FC7-B257-CF00D7DDD806}" destId="{F0503A7D-75C9-488F-91BA-1AA9B399E3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85379-C34D-4740-B393-CC54D4A1C338}">
      <dsp:nvSpPr>
        <dsp:cNvPr id="0" name=""/>
        <dsp:cNvSpPr/>
      </dsp:nvSpPr>
      <dsp:spPr>
        <a:xfrm>
          <a:off x="2432" y="0"/>
          <a:ext cx="3492417" cy="1727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72" tIns="0" rIns="28587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Commercialization and Real-World Applications:</a:t>
          </a:r>
        </a:p>
      </dsp:txBody>
      <dsp:txXfrm>
        <a:off x="2432" y="691116"/>
        <a:ext cx="3492417" cy="1036675"/>
      </dsp:txXfrm>
    </dsp:sp>
    <dsp:sp modelId="{83FE427D-5AEC-E04B-B5F7-8A60D90581E4}">
      <dsp:nvSpPr>
        <dsp:cNvPr id="0" name=""/>
        <dsp:cNvSpPr/>
      </dsp:nvSpPr>
      <dsp:spPr>
        <a:xfrm>
          <a:off x="301594" y="0"/>
          <a:ext cx="2894092" cy="69111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72" tIns="165100" rIns="285872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01</a:t>
          </a:r>
        </a:p>
      </dsp:txBody>
      <dsp:txXfrm>
        <a:off x="301594" y="0"/>
        <a:ext cx="2894092" cy="691116"/>
      </dsp:txXfrm>
    </dsp:sp>
    <dsp:sp modelId="{7F1EA0EB-E5F8-8744-8E48-190F2FB82752}">
      <dsp:nvSpPr>
        <dsp:cNvPr id="0" name=""/>
        <dsp:cNvSpPr/>
      </dsp:nvSpPr>
      <dsp:spPr>
        <a:xfrm>
          <a:off x="3726377" y="0"/>
          <a:ext cx="2894092" cy="1727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72" tIns="0" rIns="28587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Challenges:</a:t>
          </a:r>
        </a:p>
      </dsp:txBody>
      <dsp:txXfrm>
        <a:off x="3726377" y="691116"/>
        <a:ext cx="2894092" cy="1036675"/>
      </dsp:txXfrm>
    </dsp:sp>
    <dsp:sp modelId="{CD0A5AB5-2121-7344-A4E7-5518C38DB90F}">
      <dsp:nvSpPr>
        <dsp:cNvPr id="0" name=""/>
        <dsp:cNvSpPr/>
      </dsp:nvSpPr>
      <dsp:spPr>
        <a:xfrm>
          <a:off x="3726377" y="0"/>
          <a:ext cx="2894092" cy="69111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72" tIns="165100" rIns="285872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02</a:t>
          </a:r>
        </a:p>
      </dsp:txBody>
      <dsp:txXfrm>
        <a:off x="3726377" y="0"/>
        <a:ext cx="2894092" cy="691116"/>
      </dsp:txXfrm>
    </dsp:sp>
    <dsp:sp modelId="{F25F1ADB-713F-0747-A02C-19C306C62F5F}">
      <dsp:nvSpPr>
        <dsp:cNvPr id="0" name=""/>
        <dsp:cNvSpPr/>
      </dsp:nvSpPr>
      <dsp:spPr>
        <a:xfrm>
          <a:off x="6851997" y="0"/>
          <a:ext cx="2894092" cy="1727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72" tIns="0" rIns="28587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Survey Relevance:</a:t>
          </a:r>
          <a:br>
            <a:rPr lang="en-US" sz="2400" kern="1200" dirty="0"/>
          </a:br>
          <a:br>
            <a:rPr lang="en-US" sz="2400" kern="1200" dirty="0"/>
          </a:br>
          <a:endParaRPr lang="en-US" sz="2400" kern="1200" dirty="0"/>
        </a:p>
      </dsp:txBody>
      <dsp:txXfrm>
        <a:off x="6851997" y="691116"/>
        <a:ext cx="2894092" cy="1036675"/>
      </dsp:txXfrm>
    </dsp:sp>
    <dsp:sp modelId="{32E8D57B-260A-A043-8377-38F231E1569F}">
      <dsp:nvSpPr>
        <dsp:cNvPr id="0" name=""/>
        <dsp:cNvSpPr/>
      </dsp:nvSpPr>
      <dsp:spPr>
        <a:xfrm>
          <a:off x="6851997" y="0"/>
          <a:ext cx="2894092" cy="69111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72" tIns="165100" rIns="285872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03</a:t>
          </a:r>
        </a:p>
      </dsp:txBody>
      <dsp:txXfrm>
        <a:off x="6851997" y="0"/>
        <a:ext cx="2894092" cy="691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409C4-B009-411F-BDF0-B6CD767C4FFC}">
      <dsp:nvSpPr>
        <dsp:cNvPr id="0" name=""/>
        <dsp:cNvSpPr/>
      </dsp:nvSpPr>
      <dsp:spPr>
        <a:xfrm>
          <a:off x="225430" y="546723"/>
          <a:ext cx="1525207" cy="15222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5150B-A46C-4337-B4B6-6633948E6229}">
      <dsp:nvSpPr>
        <dsp:cNvPr id="0" name=""/>
        <dsp:cNvSpPr/>
      </dsp:nvSpPr>
      <dsp:spPr>
        <a:xfrm>
          <a:off x="504083" y="884548"/>
          <a:ext cx="875119" cy="873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FC3F9-89CD-4577-9916-5F048C3E442E}">
      <dsp:nvSpPr>
        <dsp:cNvPr id="0" name=""/>
        <dsp:cNvSpPr/>
      </dsp:nvSpPr>
      <dsp:spPr>
        <a:xfrm>
          <a:off x="1772700" y="1031414"/>
          <a:ext cx="27712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chemeClr val="bg1"/>
              </a:solidFill>
            </a:rPr>
            <a:t>Snowballing</a:t>
          </a:r>
          <a:endParaRPr lang="en-US" sz="1050" b="1" kern="1200" dirty="0">
            <a:solidFill>
              <a:schemeClr val="bg1"/>
            </a:solidFill>
          </a:endParaRPr>
        </a:p>
      </dsp:txBody>
      <dsp:txXfrm>
        <a:off x="1772700" y="1031414"/>
        <a:ext cx="2771264" cy="720000"/>
      </dsp:txXfrm>
    </dsp:sp>
    <dsp:sp modelId="{0C0612F7-E9EB-4A04-BFD6-D6C82E19B21E}">
      <dsp:nvSpPr>
        <dsp:cNvPr id="0" name=""/>
        <dsp:cNvSpPr/>
      </dsp:nvSpPr>
      <dsp:spPr>
        <a:xfrm>
          <a:off x="221447" y="3425761"/>
          <a:ext cx="1517897" cy="14981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0A0F7-41FC-4C94-AA75-60F9DD45D71E}">
      <dsp:nvSpPr>
        <dsp:cNvPr id="0" name=""/>
        <dsp:cNvSpPr/>
      </dsp:nvSpPr>
      <dsp:spPr>
        <a:xfrm>
          <a:off x="554142" y="3787836"/>
          <a:ext cx="822956" cy="859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54331-ABF9-4C75-8E20-E9C32ADB1A56}">
      <dsp:nvSpPr>
        <dsp:cNvPr id="0" name=""/>
        <dsp:cNvSpPr/>
      </dsp:nvSpPr>
      <dsp:spPr>
        <a:xfrm>
          <a:off x="1510608" y="388799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chemeClr val="bg1"/>
              </a:solidFill>
            </a:rPr>
            <a:t>Citation Chaining and Forward Citation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510608" y="3887995"/>
        <a:ext cx="3600000" cy="720000"/>
      </dsp:txXfrm>
    </dsp:sp>
    <dsp:sp modelId="{68D7AA41-7778-4EB4-9B3C-C1D9BF438C2F}">
      <dsp:nvSpPr>
        <dsp:cNvPr id="0" name=""/>
        <dsp:cNvSpPr/>
      </dsp:nvSpPr>
      <dsp:spPr>
        <a:xfrm>
          <a:off x="5401788" y="513815"/>
          <a:ext cx="1463041" cy="14630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11581-556C-4BF0-967F-2F2E36802954}">
      <dsp:nvSpPr>
        <dsp:cNvPr id="0" name=""/>
        <dsp:cNvSpPr/>
      </dsp:nvSpPr>
      <dsp:spPr>
        <a:xfrm>
          <a:off x="5684525" y="820476"/>
          <a:ext cx="822956" cy="8229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4850B-88C4-4CE5-B30E-480715CE5D59}">
      <dsp:nvSpPr>
        <dsp:cNvPr id="0" name=""/>
        <dsp:cNvSpPr/>
      </dsp:nvSpPr>
      <dsp:spPr>
        <a:xfrm>
          <a:off x="7333536" y="318716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kern="1200" dirty="0">
            <a:solidFill>
              <a:schemeClr val="bg1"/>
            </a:solidFill>
          </a:endParaRPr>
        </a:p>
      </dsp:txBody>
      <dsp:txXfrm>
        <a:off x="7333536" y="3187167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92F33-B952-45CF-B7F5-8276A7E22DFF}">
      <dsp:nvSpPr>
        <dsp:cNvPr id="0" name=""/>
        <dsp:cNvSpPr/>
      </dsp:nvSpPr>
      <dsp:spPr>
        <a:xfrm>
          <a:off x="0" y="0"/>
          <a:ext cx="6477000" cy="905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ECF17-FECE-4F2F-B41C-A823060FDB05}">
      <dsp:nvSpPr>
        <dsp:cNvPr id="0" name=""/>
        <dsp:cNvSpPr/>
      </dsp:nvSpPr>
      <dsp:spPr>
        <a:xfrm>
          <a:off x="273920" y="204129"/>
          <a:ext cx="498036" cy="49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6D143-DDB4-4185-8EBA-B6CA970CC10E}">
      <dsp:nvSpPr>
        <dsp:cNvPr id="0" name=""/>
        <dsp:cNvSpPr/>
      </dsp:nvSpPr>
      <dsp:spPr>
        <a:xfrm>
          <a:off x="1045877" y="386"/>
          <a:ext cx="5431122" cy="90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4" tIns="95834" rIns="95834" bIns="958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• Initial review of abstracts to assess relevance based on the title, publication venue, and year.</a:t>
          </a:r>
          <a:endParaRPr lang="en-US" sz="1400" kern="1200" dirty="0"/>
        </a:p>
      </dsp:txBody>
      <dsp:txXfrm>
        <a:off x="1045877" y="386"/>
        <a:ext cx="5431122" cy="905521"/>
      </dsp:txXfrm>
    </dsp:sp>
    <dsp:sp modelId="{F4B3F7DC-A383-42FB-922C-6537355C9D1B}">
      <dsp:nvSpPr>
        <dsp:cNvPr id="0" name=""/>
        <dsp:cNvSpPr/>
      </dsp:nvSpPr>
      <dsp:spPr>
        <a:xfrm>
          <a:off x="0" y="1132288"/>
          <a:ext cx="6477000" cy="905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5155C-9C84-4DCF-A5A7-E8089EF95147}">
      <dsp:nvSpPr>
        <dsp:cNvPr id="0" name=""/>
        <dsp:cNvSpPr/>
      </dsp:nvSpPr>
      <dsp:spPr>
        <a:xfrm>
          <a:off x="273920" y="1336031"/>
          <a:ext cx="498036" cy="49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2476D-0E6B-40C1-8ED7-0AEBB3DF160F}">
      <dsp:nvSpPr>
        <dsp:cNvPr id="0" name=""/>
        <dsp:cNvSpPr/>
      </dsp:nvSpPr>
      <dsp:spPr>
        <a:xfrm>
          <a:off x="1045877" y="1132288"/>
          <a:ext cx="5431122" cy="90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4" tIns="95834" rIns="95834" bIns="958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• Direct and indirect relevance to the paper being cross-referenced through the abstract.</a:t>
          </a:r>
          <a:endParaRPr lang="en-US" sz="1400" kern="1200"/>
        </a:p>
      </dsp:txBody>
      <dsp:txXfrm>
        <a:off x="1045877" y="1132288"/>
        <a:ext cx="5431122" cy="905521"/>
      </dsp:txXfrm>
    </dsp:sp>
    <dsp:sp modelId="{8B459797-E878-4CDF-98B6-5A1AE6C90AF0}">
      <dsp:nvSpPr>
        <dsp:cNvPr id="0" name=""/>
        <dsp:cNvSpPr/>
      </dsp:nvSpPr>
      <dsp:spPr>
        <a:xfrm>
          <a:off x="0" y="2264190"/>
          <a:ext cx="6477000" cy="905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FB544-6D3F-469C-A3C1-F945D9C9330E}">
      <dsp:nvSpPr>
        <dsp:cNvPr id="0" name=""/>
        <dsp:cNvSpPr/>
      </dsp:nvSpPr>
      <dsp:spPr>
        <a:xfrm>
          <a:off x="273920" y="2467932"/>
          <a:ext cx="498036" cy="498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03A7D-75C9-488F-91BA-1AA9B399E30A}">
      <dsp:nvSpPr>
        <dsp:cNvPr id="0" name=""/>
        <dsp:cNvSpPr/>
      </dsp:nvSpPr>
      <dsp:spPr>
        <a:xfrm>
          <a:off x="1045877" y="2264190"/>
          <a:ext cx="5431122" cy="90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4" tIns="95834" rIns="95834" bIns="958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• Consideration of the number of citations and field-weighted citation impact (</a:t>
          </a:r>
          <a:r>
            <a:rPr lang="en-US" sz="1400" b="1" i="0" kern="1200" baseline="0" dirty="0" err="1"/>
            <a:t>fwci</a:t>
          </a:r>
          <a:r>
            <a:rPr lang="en-US" sz="1400" b="1" i="0" kern="1200" baseline="0" dirty="0"/>
            <a:t>), a metric that measures the citation impact of a paper adjusted for disciplinary differences.</a:t>
          </a:r>
          <a:endParaRPr lang="en-US" sz="1400" kern="1200" dirty="0"/>
        </a:p>
      </dsp:txBody>
      <dsp:txXfrm>
        <a:off x="1045877" y="2264190"/>
        <a:ext cx="5431122" cy="905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0196A-2BDE-1648-B9FF-B7F32796DB97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1CBEC-0CA1-244D-BD67-6BBBDBDC0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5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1CBEC-0CA1-244D-BD67-6BBBDBDC04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1CBEC-0CA1-244D-BD67-6BBBDBDC04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97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1CBEC-0CA1-244D-BD67-6BBBDBDC04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0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1BA5-CBC5-66A5-530D-766D66D38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D729B-AC35-FDB9-CAAA-AF2F9C428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FBE8B-AA4F-2379-20A0-0610AAE3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C0B4C-D4CD-4C94-F65D-B9E9D051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9D3E-1BD5-85D0-E1FA-A175FA9D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3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3C0E-A6AC-1E95-FC82-D0E1CD4C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CA86D-2B24-41D0-90A0-C21D0EBF0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E946B-64DB-0CE3-5F0C-AFD033BB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F1FF1-2828-3988-C716-1DD4A404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8CDD6-A4BA-006F-1655-45CE21F9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1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46B6C-45C2-4450-A781-3C1C2B90A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6D821-172D-AEFA-0E90-3B118DFEC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56909-F71F-4EB8-4E73-0976C553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F5AB5-8167-A8DA-FA8F-81A6F08C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31997-6F47-E63F-0E89-5094786D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F00E-5BFE-56C4-CC71-D4C38B9A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88C7-70FF-3ECE-FE84-8E0DDF41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5D8A9-1CFD-2471-C95C-9454EF5A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B6799-24A9-0AE5-57A9-8E8AD5F8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7D8E6-BC56-A6FE-F17C-D7ED41BB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7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977C-509F-E6DA-6517-33D6E4C5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488C9-3411-D3ED-CAE8-E5C101AE3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A09B5-5A25-B9ED-732E-F8C26656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8E49F-2165-BA49-8459-24E71E2B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F111A-8EA2-632A-D2B9-FE36C6E3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9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9A68-44ED-153B-B362-F21CB1D3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C19E0-4E79-E202-FD4F-EDC48686E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ECA2A-C28A-A42E-378B-0CDCA2639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E2A26-21C7-E5E0-8F68-5B3DA3E8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89827-073B-808E-8E9B-4935A5CE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0571A-283F-0C44-CBB9-A6C3EFF7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3DE5-23C8-8E55-2789-774E0975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AF32A-F3A6-EE03-14D1-598540248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1C49B-3322-1F85-E2F6-68EEF1D2C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A7851-6BC9-1D18-2598-216F76F2B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F5CDDA-739D-6373-60FA-B65756857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36B9C-0522-8196-C69B-7B186ADB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66FA6-8825-1EE9-660E-60A6C8A2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E55F1-71BD-0AE1-E772-6847D7FE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72B7-6C30-BB36-DD0C-5F2CE903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F6FD7-9EF1-82D0-A590-B0F6A0F9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F74B6-9C81-32BF-4FFF-BCAA333A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A2E9D-88BC-6265-F674-78F7616A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1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F00EF-41EB-1256-B180-348C373D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64845-F1F7-5C5A-1708-EBA4B391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4034E-AFEF-1266-84C2-B7FDE5C0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3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F46D-048B-4A76-89E5-2C4D7A57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2EFC7-BE6E-E5A6-F443-B111611F4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39990-C777-40CD-C92E-FCB2062BD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293E4-E1FE-C0AB-EF21-1687D4AB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267F8-13FF-1769-80AC-61FA0096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4B914-B86F-3280-D9B6-EE84905F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4A15-4994-E442-D0E0-638ABF7D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75B75-6C8C-37AD-633C-F452476D4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76E6F-299B-F1DE-5AB2-9887C31BE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A74ED-4CFF-AB72-B50C-C786AA70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AB038-A9C0-A2AD-67F2-6E8E00D8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69F39-A182-2C6A-1EDE-0377D46A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1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72FB7-DCD0-2CE9-D358-38DA8E68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2193-FE1C-0E73-C6BF-CD73C1CA7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969C5-59D5-174A-3552-ECAC82135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93C49-718A-CD45-8502-9E4CD6F88D3A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2CDC5-8292-AFF6-6636-8D13E0B71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D8769-AE39-87D1-8B2C-37A1DC8EA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2CFDA-E1CE-0B45-83FB-1026D2DF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5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5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36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4E792-6D07-D907-A295-93DB25A11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37" y="1651848"/>
            <a:ext cx="10809084" cy="3081242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"/>
              </a:rPr>
              <a:t>NLP: An introduction, and advances over the years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BA646-0CB3-665A-AF0F-9342AE1D3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116" y="4354042"/>
            <a:ext cx="9078628" cy="2099799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"/>
              </a:rPr>
              <a:t>Week 1 Mini Survey</a:t>
            </a:r>
            <a:br>
              <a:rPr lang="en-US" sz="2800" dirty="0">
                <a:solidFill>
                  <a:srgbClr val="FFFFFF"/>
                </a:solidFill>
                <a:latin typeface=""/>
              </a:rPr>
            </a:br>
            <a:r>
              <a:rPr lang="en-US" sz="2800" dirty="0">
                <a:solidFill>
                  <a:srgbClr val="FFFFFF"/>
                </a:solidFill>
                <a:latin typeface=""/>
              </a:rPr>
              <a:t>Luis Alberto Portilla López</a:t>
            </a:r>
          </a:p>
        </p:txBody>
      </p:sp>
      <p:pic>
        <p:nvPicPr>
          <p:cNvPr id="1026" name="Picture 2" descr="Tecnológico de Monterrey (ITESM) - UNICON">
            <a:extLst>
              <a:ext uri="{FF2B5EF4-FFF2-40B4-BE49-F238E27FC236}">
                <a16:creationId xmlns:a16="http://schemas.microsoft.com/office/drawing/2014/main" id="{AFC31118-88AC-C270-74D4-55C3C6B0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" y="55313"/>
            <a:ext cx="3040825" cy="800217"/>
          </a:xfrm>
          <a:prstGeom prst="rect">
            <a:avLst/>
          </a:prstGeom>
          <a:noFill/>
          <a:effectLst>
            <a:softEdge rad="31031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8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C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A6856-5062-41CD-2C10-4D59352E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99957FBB-AA8D-A62B-C5D3-64B8222A57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01711" y="2763837"/>
            <a:ext cx="4683973" cy="133032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"/>
              </a:rPr>
              <a:t>What is Natural Language Processing?</a:t>
            </a:r>
            <a:br>
              <a:rPr lang="en-US" sz="3200" dirty="0">
                <a:solidFill>
                  <a:schemeClr val="bg1"/>
                </a:solidFill>
                <a:latin typeface=""/>
              </a:rPr>
            </a:br>
            <a:endParaRPr lang="en-US" sz="32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1F0A289-9887-E24B-6D42-C85AD2FCA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00850" y="3922713"/>
            <a:ext cx="5214937" cy="390842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  <a:latin typeface=""/>
              </a:rPr>
            </a:br>
            <a:r>
              <a:rPr lang="en-US" b="0" i="0" u="none" strike="noStrike" dirty="0">
                <a:solidFill>
                  <a:schemeClr val="bg1"/>
                </a:solidFill>
                <a:effectLst/>
                <a:latin typeface=""/>
              </a:rPr>
              <a:t>A field within AI that focuses on the interaction between computers and human language.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effectLst/>
              <a:latin typeface=""/>
            </a:endParaRPr>
          </a:p>
        </p:txBody>
      </p:sp>
      <p:pic>
        <p:nvPicPr>
          <p:cNvPr id="30" name="Picture 29" descr="A person's head with a digital brain&#10;&#10;Description automatically generated">
            <a:extLst>
              <a:ext uri="{FF2B5EF4-FFF2-40B4-BE49-F238E27FC236}">
                <a16:creationId xmlns:a16="http://schemas.microsoft.com/office/drawing/2014/main" id="{268BFFF1-988A-DEE4-1047-AFB33133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" r="-2" b="-2"/>
          <a:stretch/>
        </p:blipFill>
        <p:spPr>
          <a:xfrm>
            <a:off x="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855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C5B4EB-A942-7181-352F-4719813F1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333EDA0D-F54B-48BB-9910-7DB6A5FBA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E3A73256-0EB9-4289-A040-E77C05B42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39582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A84FE2E0-0356-4DC9-A129-5C677E5B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FAF9516E-11D6-4EBA-B6FD-722514EE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395815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1E68CD86-EBCA-4577-B9FD-960CCEE8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376835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C5841-363C-19DA-6D4F-0402C75D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65125"/>
            <a:ext cx="9748522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"/>
              </a:rPr>
              <a:t>Context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DC39E-513A-D1C3-6DD2-581D0927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6" b="-6"/>
          <a:stretch/>
        </p:blipFill>
        <p:spPr>
          <a:xfrm>
            <a:off x="9017994" y="1690688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4102" name="Picture 6" descr="Google Translate and the Power of Plagiarism | Argo Translation">
            <a:extLst>
              <a:ext uri="{FF2B5EF4-FFF2-40B4-BE49-F238E27FC236}">
                <a16:creationId xmlns:a16="http://schemas.microsoft.com/office/drawing/2014/main" id="{47F0BCF6-C4EC-AA94-E2A3-6A2D703D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9" r="11143" b="4"/>
          <a:stretch/>
        </p:blipFill>
        <p:spPr bwMode="auto">
          <a:xfrm>
            <a:off x="927355" y="1694320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xploring NLP: How It Works and Real-world Sentiment Analysis Projects | by  Thanseefuddeen pp | Medium">
            <a:extLst>
              <a:ext uri="{FF2B5EF4-FFF2-40B4-BE49-F238E27FC236}">
                <a16:creationId xmlns:a16="http://schemas.microsoft.com/office/drawing/2014/main" id="{C1987555-4440-0329-F57C-9F2A72AB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r="13053" b="-4"/>
          <a:stretch/>
        </p:blipFill>
        <p:spPr bwMode="auto">
          <a:xfrm>
            <a:off x="6309020" y="1690688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iri - Apple">
            <a:extLst>
              <a:ext uri="{FF2B5EF4-FFF2-40B4-BE49-F238E27FC236}">
                <a16:creationId xmlns:a16="http://schemas.microsoft.com/office/drawing/2014/main" id="{4E7C7FFC-6C2F-8FB6-7B07-B4D597F99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r="24280" b="-1"/>
          <a:stretch/>
        </p:blipFill>
        <p:spPr bwMode="auto">
          <a:xfrm>
            <a:off x="3636329" y="1690688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21" name="Content Placeholder 2">
            <a:extLst>
              <a:ext uri="{FF2B5EF4-FFF2-40B4-BE49-F238E27FC236}">
                <a16:creationId xmlns:a16="http://schemas.microsoft.com/office/drawing/2014/main" id="{456366C8-3A1D-E416-F4F2-681D50D59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8489822"/>
              </p:ext>
            </p:extLst>
          </p:nvPr>
        </p:nvGraphicFramePr>
        <p:xfrm>
          <a:off x="1371598" y="4503762"/>
          <a:ext cx="9748523" cy="172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8883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228036-6E89-7F77-D139-61052743B9DF}"/>
              </a:ext>
            </a:extLst>
          </p:cNvPr>
          <p:cNvCxnSpPr>
            <a:cxnSpLocks/>
          </p:cNvCxnSpPr>
          <p:nvPr/>
        </p:nvCxnSpPr>
        <p:spPr>
          <a:xfrm>
            <a:off x="-583711" y="3972297"/>
            <a:ext cx="11318240" cy="0"/>
          </a:xfrm>
          <a:prstGeom prst="straightConnector1">
            <a:avLst/>
          </a:prstGeom>
          <a:ln w="31750">
            <a:solidFill>
              <a:srgbClr val="0F88B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115344-61BE-CE01-1DF1-12815D183FD8}"/>
              </a:ext>
            </a:extLst>
          </p:cNvPr>
          <p:cNvCxnSpPr>
            <a:cxnSpLocks/>
          </p:cNvCxnSpPr>
          <p:nvPr/>
        </p:nvCxnSpPr>
        <p:spPr>
          <a:xfrm flipV="1">
            <a:off x="179479" y="2877026"/>
            <a:ext cx="294601" cy="1103948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A99C85-A4B7-7403-8D00-4A93EDD96F46}"/>
              </a:ext>
            </a:extLst>
          </p:cNvPr>
          <p:cNvSpPr txBox="1"/>
          <p:nvPr/>
        </p:nvSpPr>
        <p:spPr>
          <a:xfrm rot="19694535">
            <a:off x="185429" y="1429738"/>
            <a:ext cx="2669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"/>
              </a:rPr>
              <a:t>Early beginnings (1950s-1960s)</a:t>
            </a:r>
            <a:br>
              <a:rPr lang="en-US" sz="2400" dirty="0">
                <a:solidFill>
                  <a:schemeClr val="bg1"/>
                </a:solidFill>
                <a:latin typeface=""/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B9A1F5-556D-6A75-7EF3-4CBD2C388811}"/>
              </a:ext>
            </a:extLst>
          </p:cNvPr>
          <p:cNvSpPr txBox="1"/>
          <p:nvPr/>
        </p:nvSpPr>
        <p:spPr>
          <a:xfrm rot="19740155">
            <a:off x="2851462" y="1036975"/>
            <a:ext cx="4431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"/>
              </a:rPr>
              <a:t>Shift to Statistical Methods (1980s-1990s)</a:t>
            </a:r>
            <a:br>
              <a:rPr lang="en-US" sz="2400" dirty="0">
                <a:solidFill>
                  <a:schemeClr val="bg1"/>
                </a:solidFill>
                <a:effectLst/>
                <a:latin typeface=""/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039098-5E2A-4BBF-2A42-11AB35DEAF16}"/>
              </a:ext>
            </a:extLst>
          </p:cNvPr>
          <p:cNvSpPr txBox="1"/>
          <p:nvPr/>
        </p:nvSpPr>
        <p:spPr>
          <a:xfrm rot="19709426">
            <a:off x="5669206" y="1077112"/>
            <a:ext cx="4329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"/>
              </a:rPr>
              <a:t>Advent of Machine Learning (1990s-2000s)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171836-B892-4393-205C-1535A1609AE0}"/>
              </a:ext>
            </a:extLst>
          </p:cNvPr>
          <p:cNvSpPr txBox="1"/>
          <p:nvPr/>
        </p:nvSpPr>
        <p:spPr>
          <a:xfrm rot="19743692">
            <a:off x="8647676" y="1110814"/>
            <a:ext cx="4150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"/>
              </a:rPr>
              <a:t>Deep Learning Revolution (2010s-Present)</a:t>
            </a:r>
            <a:br>
              <a:rPr lang="en-US" sz="2400" dirty="0">
                <a:solidFill>
                  <a:schemeClr val="bg1"/>
                </a:solidFill>
                <a:effectLst/>
                <a:latin typeface=""/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5239F1-7657-34C4-7FA8-1EA13DEA9125}"/>
              </a:ext>
            </a:extLst>
          </p:cNvPr>
          <p:cNvCxnSpPr>
            <a:cxnSpLocks/>
          </p:cNvCxnSpPr>
          <p:nvPr/>
        </p:nvCxnSpPr>
        <p:spPr>
          <a:xfrm flipV="1">
            <a:off x="474080" y="1910479"/>
            <a:ext cx="1583320" cy="966546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149315-EEE3-1EE2-2A32-730D3569C611}"/>
              </a:ext>
            </a:extLst>
          </p:cNvPr>
          <p:cNvCxnSpPr>
            <a:cxnSpLocks/>
          </p:cNvCxnSpPr>
          <p:nvPr/>
        </p:nvCxnSpPr>
        <p:spPr>
          <a:xfrm flipV="1">
            <a:off x="3117481" y="2885429"/>
            <a:ext cx="294601" cy="1103948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AA8FE2-6DEF-C55E-7CF9-4D6B00F76F50}"/>
              </a:ext>
            </a:extLst>
          </p:cNvPr>
          <p:cNvCxnSpPr>
            <a:cxnSpLocks/>
          </p:cNvCxnSpPr>
          <p:nvPr/>
        </p:nvCxnSpPr>
        <p:spPr>
          <a:xfrm flipV="1">
            <a:off x="3412082" y="1918882"/>
            <a:ext cx="1583320" cy="966546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F4D5F89-0F54-B356-D56C-D74D4F045828}"/>
              </a:ext>
            </a:extLst>
          </p:cNvPr>
          <p:cNvCxnSpPr>
            <a:cxnSpLocks/>
          </p:cNvCxnSpPr>
          <p:nvPr/>
        </p:nvCxnSpPr>
        <p:spPr>
          <a:xfrm flipV="1">
            <a:off x="6090280" y="2867661"/>
            <a:ext cx="294601" cy="1103948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A7916A-5B94-24FE-47E5-E20874B49101}"/>
              </a:ext>
            </a:extLst>
          </p:cNvPr>
          <p:cNvCxnSpPr>
            <a:cxnSpLocks/>
          </p:cNvCxnSpPr>
          <p:nvPr/>
        </p:nvCxnSpPr>
        <p:spPr>
          <a:xfrm flipV="1">
            <a:off x="6384881" y="1901114"/>
            <a:ext cx="1583320" cy="966546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10385E-02CA-F6E6-9384-91357441A5FD}"/>
              </a:ext>
            </a:extLst>
          </p:cNvPr>
          <p:cNvCxnSpPr>
            <a:cxnSpLocks/>
          </p:cNvCxnSpPr>
          <p:nvPr/>
        </p:nvCxnSpPr>
        <p:spPr>
          <a:xfrm flipV="1">
            <a:off x="8945536" y="2865065"/>
            <a:ext cx="294601" cy="1103948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7B177ED-D6B5-7F00-748E-C81E7F09FFFD}"/>
              </a:ext>
            </a:extLst>
          </p:cNvPr>
          <p:cNvCxnSpPr>
            <a:cxnSpLocks/>
          </p:cNvCxnSpPr>
          <p:nvPr/>
        </p:nvCxnSpPr>
        <p:spPr>
          <a:xfrm flipV="1">
            <a:off x="9240137" y="1898518"/>
            <a:ext cx="1583320" cy="966546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DIH: January 7, 1954, Georgetown-IBM experiment: The first public  demonstration of a machine translation system is held in New York at the  head office of IBM. : r/ThisDayInHistory">
            <a:extLst>
              <a:ext uri="{FF2B5EF4-FFF2-40B4-BE49-F238E27FC236}">
                <a16:creationId xmlns:a16="http://schemas.microsoft.com/office/drawing/2014/main" id="{93B9274A-9448-2144-5AA8-2F812834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0" y="4814273"/>
            <a:ext cx="1828800" cy="139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mystifying Hidden Markov Models | Medium">
            <a:extLst>
              <a:ext uri="{FF2B5EF4-FFF2-40B4-BE49-F238E27FC236}">
                <a16:creationId xmlns:a16="http://schemas.microsoft.com/office/drawing/2014/main" id="{CAE041C6-2C3A-3C61-6E44-3955ABC10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3825" b="5703"/>
          <a:stretch/>
        </p:blipFill>
        <p:spPr bwMode="auto">
          <a:xfrm>
            <a:off x="3662112" y="4798334"/>
            <a:ext cx="1898082" cy="14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l You Need to Know About Support Vector Machines">
            <a:extLst>
              <a:ext uri="{FF2B5EF4-FFF2-40B4-BE49-F238E27FC236}">
                <a16:creationId xmlns:a16="http://schemas.microsoft.com/office/drawing/2014/main" id="{F7AE3059-E2FB-DC92-682C-57BEE7BC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72" y="4814273"/>
            <a:ext cx="1828801" cy="14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tGPT - Simple English Wikipedia, the free encyclopedia">
            <a:extLst>
              <a:ext uri="{FF2B5EF4-FFF2-40B4-BE49-F238E27FC236}">
                <a16:creationId xmlns:a16="http://schemas.microsoft.com/office/drawing/2014/main" id="{6C52070A-CD04-5D5A-D2A7-3FF3C0BF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789" y="4783584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D89D994-5A2F-0577-EBA4-2E7B751E5E6E}"/>
              </a:ext>
            </a:extLst>
          </p:cNvPr>
          <p:cNvCxnSpPr>
            <a:cxnSpLocks/>
          </p:cNvCxnSpPr>
          <p:nvPr/>
        </p:nvCxnSpPr>
        <p:spPr>
          <a:xfrm flipH="1" flipV="1">
            <a:off x="179479" y="3963620"/>
            <a:ext cx="488804" cy="825357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4FD7AFE-3B49-1021-73AD-60A2773D2E3F}"/>
              </a:ext>
            </a:extLst>
          </p:cNvPr>
          <p:cNvCxnSpPr>
            <a:cxnSpLocks/>
          </p:cNvCxnSpPr>
          <p:nvPr/>
        </p:nvCxnSpPr>
        <p:spPr>
          <a:xfrm flipH="1" flipV="1">
            <a:off x="3111950" y="3958227"/>
            <a:ext cx="488804" cy="825357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E10A5D4-8389-D690-CC4E-3022A5D9FAE4}"/>
              </a:ext>
            </a:extLst>
          </p:cNvPr>
          <p:cNvCxnSpPr>
            <a:cxnSpLocks/>
          </p:cNvCxnSpPr>
          <p:nvPr/>
        </p:nvCxnSpPr>
        <p:spPr>
          <a:xfrm flipH="1" flipV="1">
            <a:off x="6086918" y="3972977"/>
            <a:ext cx="488804" cy="825357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D07C91-46A6-3CA4-A057-8C711CAAEE5F}"/>
              </a:ext>
            </a:extLst>
          </p:cNvPr>
          <p:cNvCxnSpPr>
            <a:cxnSpLocks/>
          </p:cNvCxnSpPr>
          <p:nvPr/>
        </p:nvCxnSpPr>
        <p:spPr>
          <a:xfrm flipH="1" flipV="1">
            <a:off x="8945536" y="3988917"/>
            <a:ext cx="488804" cy="825357"/>
          </a:xfrm>
          <a:prstGeom prst="line">
            <a:avLst/>
          </a:prstGeom>
          <a:ln w="31750">
            <a:solidFill>
              <a:srgbClr val="0F88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92DD95-7D8F-753D-50F0-057B333AE8A4}"/>
              </a:ext>
            </a:extLst>
          </p:cNvPr>
          <p:cNvSpPr txBox="1"/>
          <p:nvPr/>
        </p:nvSpPr>
        <p:spPr>
          <a:xfrm>
            <a:off x="179479" y="211301"/>
            <a:ext cx="443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Historical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309914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B3E8-D59B-B71E-F248-480D008A9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AF79-DD1B-753D-23A5-9613D825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113164"/>
            <a:ext cx="8015288" cy="4714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"/>
              </a:rPr>
              <a:t>Search Methodology &amp; Criteria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484276E-E973-33B9-1C57-2B9EAA1909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584652"/>
          <a:ext cx="12192000" cy="6273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12CCD9-8EE7-53DD-8DE3-24AF08440AE4}"/>
              </a:ext>
            </a:extLst>
          </p:cNvPr>
          <p:cNvSpPr txBox="1"/>
          <p:nvPr/>
        </p:nvSpPr>
        <p:spPr>
          <a:xfrm>
            <a:off x="7235429" y="1510595"/>
            <a:ext cx="2010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CRITERIA: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37E06EBF-4AFC-BECC-085B-37955629FC36}"/>
              </a:ext>
            </a:extLst>
          </p:cNvPr>
          <p:cNvGraphicFramePr/>
          <p:nvPr/>
        </p:nvGraphicFramePr>
        <p:xfrm>
          <a:off x="5606143" y="3019826"/>
          <a:ext cx="6477000" cy="317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3080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8FC1-E221-C7D8-87D9-16D65613E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1B55-EA58-46FC-5D37-2C36D123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57" y="282856"/>
            <a:ext cx="6977743" cy="4714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"/>
              </a:rPr>
              <a:t>Preliminary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B25AB-0882-C9DE-9473-99F8D307253A}"/>
              </a:ext>
            </a:extLst>
          </p:cNvPr>
          <p:cNvSpPr txBox="1"/>
          <p:nvPr/>
        </p:nvSpPr>
        <p:spPr>
          <a:xfrm>
            <a:off x="2370993" y="1323221"/>
            <a:ext cx="82350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  <a:t>Key terms identified during the week:</a:t>
            </a:r>
            <a:br>
              <a:rPr lang="en-US" sz="3200" b="1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endParaRPr lang="en-US" sz="32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BF29E-57C1-56FD-87DF-04A53E0F2F87}"/>
              </a:ext>
            </a:extLst>
          </p:cNvPr>
          <p:cNvSpPr txBox="1"/>
          <p:nvPr/>
        </p:nvSpPr>
        <p:spPr>
          <a:xfrm>
            <a:off x="901045" y="3614194"/>
            <a:ext cx="41564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 NLP Commercialization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51171-F469-D7BA-F8C5-C6BDC6CB42BF}"/>
              </a:ext>
            </a:extLst>
          </p:cNvPr>
          <p:cNvSpPr txBox="1"/>
          <p:nvPr/>
        </p:nvSpPr>
        <p:spPr>
          <a:xfrm>
            <a:off x="901045" y="5522408"/>
            <a:ext cx="27246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3FCE4-F1C3-8808-A7F2-135B22607196}"/>
              </a:ext>
            </a:extLst>
          </p:cNvPr>
          <p:cNvSpPr txBox="1"/>
          <p:nvPr/>
        </p:nvSpPr>
        <p:spPr>
          <a:xfrm>
            <a:off x="901045" y="4545480"/>
            <a:ext cx="3599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 Transformer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A19C8-4906-D741-AC14-0A59A4D9F58A}"/>
              </a:ext>
            </a:extLst>
          </p:cNvPr>
          <p:cNvSpPr txBox="1"/>
          <p:nvPr/>
        </p:nvSpPr>
        <p:spPr>
          <a:xfrm>
            <a:off x="901045" y="2625331"/>
            <a:ext cx="5929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 Word Sense Disambiguation (WSD)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31C12-FF2D-D260-2EF9-8306F46159F9}"/>
              </a:ext>
            </a:extLst>
          </p:cNvPr>
          <p:cNvSpPr txBox="1"/>
          <p:nvPr/>
        </p:nvSpPr>
        <p:spPr>
          <a:xfrm>
            <a:off x="7604375" y="4568301"/>
            <a:ext cx="2796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6E6D6-5DDE-1C6E-288A-9E64A6E36FA6}"/>
              </a:ext>
            </a:extLst>
          </p:cNvPr>
          <p:cNvSpPr txBox="1"/>
          <p:nvPr/>
        </p:nvSpPr>
        <p:spPr>
          <a:xfrm>
            <a:off x="7604375" y="2654004"/>
            <a:ext cx="34903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1FD99-FB93-8922-2B0A-4F38492D9EAD}"/>
              </a:ext>
            </a:extLst>
          </p:cNvPr>
          <p:cNvSpPr txBox="1"/>
          <p:nvPr/>
        </p:nvSpPr>
        <p:spPr>
          <a:xfrm>
            <a:off x="7604375" y="3614194"/>
            <a:ext cx="34483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Bias in NLP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27F9486A-9276-B082-4917-13D2198CD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237197">
            <a:off x="1626002" y="1245107"/>
            <a:ext cx="674039" cy="67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3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7125-16B4-3D9D-1B18-5BF99248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8650-8258-D8C6-7D27-66B1EE6E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76664"/>
            <a:ext cx="6977743" cy="4714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"/>
              </a:rPr>
              <a:t>Document Comparison</a:t>
            </a:r>
          </a:p>
        </p:txBody>
      </p:sp>
      <p:pic>
        <p:nvPicPr>
          <p:cNvPr id="9" name="Content Placeholder 8" descr="Newspaper outline">
            <a:extLst>
              <a:ext uri="{FF2B5EF4-FFF2-40B4-BE49-F238E27FC236}">
                <a16:creationId xmlns:a16="http://schemas.microsoft.com/office/drawing/2014/main" id="{A40FC029-A4D0-E360-0304-73DBAE70E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002416"/>
            <a:ext cx="914400" cy="914400"/>
          </a:xfrm>
        </p:spPr>
      </p:pic>
      <p:pic>
        <p:nvPicPr>
          <p:cNvPr id="11" name="Graphic 10" descr="Newspaper with solid fill">
            <a:extLst>
              <a:ext uri="{FF2B5EF4-FFF2-40B4-BE49-F238E27FC236}">
                <a16:creationId xmlns:a16="http://schemas.microsoft.com/office/drawing/2014/main" id="{5FC65FE4-01EC-E2FE-8991-07BECD877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3900" y="826650"/>
            <a:ext cx="914400" cy="914400"/>
          </a:xfrm>
          <a:prstGeom prst="rect">
            <a:avLst/>
          </a:prstGeom>
        </p:spPr>
      </p:pic>
      <p:pic>
        <p:nvPicPr>
          <p:cNvPr id="12" name="Content Placeholder 8" descr="Newspaper outline">
            <a:extLst>
              <a:ext uri="{FF2B5EF4-FFF2-40B4-BE49-F238E27FC236}">
                <a16:creationId xmlns:a16="http://schemas.microsoft.com/office/drawing/2014/main" id="{62F376DD-AD39-70A8-13C8-7EEF7756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751897"/>
            <a:ext cx="914400" cy="914400"/>
          </a:xfrm>
          <a:prstGeom prst="rect">
            <a:avLst/>
          </a:prstGeom>
        </p:spPr>
      </p:pic>
      <p:pic>
        <p:nvPicPr>
          <p:cNvPr id="13" name="Content Placeholder 8" descr="Newspaper outline">
            <a:extLst>
              <a:ext uri="{FF2B5EF4-FFF2-40B4-BE49-F238E27FC236}">
                <a16:creationId xmlns:a16="http://schemas.microsoft.com/office/drawing/2014/main" id="{FBA55143-817E-98F0-7B03-34A3DA28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2931276"/>
            <a:ext cx="914400" cy="914400"/>
          </a:xfrm>
          <a:prstGeom prst="rect">
            <a:avLst/>
          </a:prstGeom>
        </p:spPr>
      </p:pic>
      <p:pic>
        <p:nvPicPr>
          <p:cNvPr id="14" name="Content Placeholder 8" descr="Newspaper outline">
            <a:extLst>
              <a:ext uri="{FF2B5EF4-FFF2-40B4-BE49-F238E27FC236}">
                <a16:creationId xmlns:a16="http://schemas.microsoft.com/office/drawing/2014/main" id="{6BAFB319-C4E0-4AC5-0DDC-02283132D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74150"/>
            <a:ext cx="914400" cy="914400"/>
          </a:xfrm>
          <a:prstGeom prst="rect">
            <a:avLst/>
          </a:prstGeom>
        </p:spPr>
      </p:pic>
      <p:pic>
        <p:nvPicPr>
          <p:cNvPr id="15" name="Content Placeholder 8" descr="Newspaper outline">
            <a:extLst>
              <a:ext uri="{FF2B5EF4-FFF2-40B4-BE49-F238E27FC236}">
                <a16:creationId xmlns:a16="http://schemas.microsoft.com/office/drawing/2014/main" id="{6C0E2F66-DE1B-337A-3965-FD5C7284D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455383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D21B3-38FE-B2EE-18B6-F1FB8CC7F9CF}"/>
              </a:ext>
            </a:extLst>
          </p:cNvPr>
          <p:cNvSpPr txBox="1"/>
          <p:nvPr/>
        </p:nvSpPr>
        <p:spPr>
          <a:xfrm>
            <a:off x="2908300" y="1069282"/>
            <a:ext cx="7464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Commercial applications of Natural Language Processing”</a:t>
            </a:r>
          </a:p>
          <a:p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1E60FE-EA19-FC42-940F-14C85F8F571A}"/>
              </a:ext>
            </a:extLst>
          </p:cNvPr>
          <p:cNvSpPr txBox="1"/>
          <p:nvPr/>
        </p:nvSpPr>
        <p:spPr>
          <a:xfrm>
            <a:off x="914400" y="2104719"/>
            <a:ext cx="6341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“An argumentative approach to assessing natural language usage based on the web corpus”</a:t>
            </a:r>
          </a:p>
          <a:p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3F648-723C-AB40-040A-12F75A16BC89}"/>
              </a:ext>
            </a:extLst>
          </p:cNvPr>
          <p:cNvSpPr txBox="1"/>
          <p:nvPr/>
        </p:nvSpPr>
        <p:spPr>
          <a:xfrm>
            <a:off x="914400" y="384567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“Word sense disambiguation: A complex network approach”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7E045-861B-D88F-AD6B-AD998BCEC60D}"/>
              </a:ext>
            </a:extLst>
          </p:cNvPr>
          <p:cNvSpPr txBox="1"/>
          <p:nvPr/>
        </p:nvSpPr>
        <p:spPr>
          <a:xfrm>
            <a:off x="6096000" y="31822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“NLP commercialization in the last 25 years”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BB9DF-C72E-5348-7397-8541F74AA1A4}"/>
              </a:ext>
            </a:extLst>
          </p:cNvPr>
          <p:cNvSpPr txBox="1"/>
          <p:nvPr/>
        </p:nvSpPr>
        <p:spPr>
          <a:xfrm>
            <a:off x="914400" y="567740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“Comparison of Machine Learning Models to Classify Documents on Digital Development”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8F16-E5E2-8AC7-3FA5-34D22E71AD06}"/>
              </a:ext>
            </a:extLst>
          </p:cNvPr>
          <p:cNvSpPr txBox="1"/>
          <p:nvPr/>
        </p:nvSpPr>
        <p:spPr>
          <a:xfrm>
            <a:off x="6096000" y="467395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“Auto Text Summarization in Natural Language Processing: Review”</a:t>
            </a:r>
          </a:p>
        </p:txBody>
      </p:sp>
    </p:spTree>
    <p:extLst>
      <p:ext uri="{BB962C8B-B14F-4D97-AF65-F5344CB8AC3E}">
        <p14:creationId xmlns:p14="http://schemas.microsoft.com/office/powerpoint/2010/main" val="378117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AB813-4BE2-A679-0312-98F6FAD08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FDFC-DD9A-C0A4-89E0-8BDBA2D3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3" y="336188"/>
            <a:ext cx="6977743" cy="4714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DE17F-BB89-CBEA-C0DD-6C8D94892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92" y="1103971"/>
            <a:ext cx="11324064" cy="5296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An Argumentative Approach to Assessing Natural Language Usage Based on the Web Corpus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Chesñevar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C. I., &amp;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Maguitman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A. G. (2004). An argumentative approach to assessing natural language usage based on the web corpus. In Proceedings of the 16th European Conference on Artificial Intelligence (pp. 581-585). IOS Press. https://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/10.1007/978-3-642-03991-3_17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Word Sense Disambiguation: A Complex Network Approach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Corrêa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Jr., E. A., Lopes, A. A., &amp;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Amancio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D. R. (2018). Word sense disambiguation: A complex network approach.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Physica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A: Statistical Mechanics and its Applications, 515, 231-244. https://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/10.1016/j.physa.2018.09.114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NLP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Commercialisation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the Last 25 Years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Dale, R. (2018). NLP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commercialisation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the last 25 years. In Advances in Natural Language Processing (pp. 245-260). Springer. https://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/10.1007/978-3-319-98355-4_11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Comparison of Machine Learning Models to Classify Documents on Digital Development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Zhuang, Y., Zhang, M., Zhang, M., &amp; Tang, Z. (2020). Comparison of machine learning models to classify documents on digital development. IEEE Access, 8, 123456-123468. https://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/10.1109/ACCESS.2020.3012345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Auto Text Summarization in Natural Language Processing: Review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Brown, T., &amp; White, J. (2021). Auto text summarization in natural language processing: Review. AI Review Journal, 32(4), 789-804. https://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doi.org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/10.1007/s10462-021-09975-2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4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3830</TotalTime>
  <Words>563</Words>
  <Application>Microsoft Macintosh PowerPoint</Application>
  <PresentationFormat>Widescreen</PresentationFormat>
  <Paragraphs>57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Office Theme</vt:lpstr>
      <vt:lpstr>NLP: An introduction, and advances over the years</vt:lpstr>
      <vt:lpstr>What is Natural Language Processing? </vt:lpstr>
      <vt:lpstr>Context </vt:lpstr>
      <vt:lpstr>PowerPoint Presentation</vt:lpstr>
      <vt:lpstr>Search Methodology &amp; Criteria</vt:lpstr>
      <vt:lpstr>Preliminary Terms</vt:lpstr>
      <vt:lpstr>Document Comparison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Alberto Portilla López</dc:creator>
  <cp:lastModifiedBy>Luis Alberto Portilla López</cp:lastModifiedBy>
  <cp:revision>4</cp:revision>
  <dcterms:created xsi:type="dcterms:W3CDTF">2024-08-28T18:39:40Z</dcterms:created>
  <dcterms:modified xsi:type="dcterms:W3CDTF">2024-09-02T20:00:42Z</dcterms:modified>
</cp:coreProperties>
</file>